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7" r:id="rId2"/>
    <p:sldId id="256" r:id="rId3"/>
    <p:sldId id="259" r:id="rId4"/>
    <p:sldId id="260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3" r:id="rId15"/>
    <p:sldId id="271" r:id="rId16"/>
    <p:sldId id="258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C2261B6-C389-4C21-A089-C0EF36CCD4D9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73173C7-1582-4D9D-96E5-6671D1CFC4F3}">
      <dgm:prSet phldrT="[Текст]"/>
      <dgm:spPr/>
      <dgm:t>
        <a:bodyPr/>
        <a:lstStyle/>
        <a:p>
          <a:r>
            <a:rPr lang="ru-RU" b="1" dirty="0" smtClean="0">
              <a:latin typeface="Times New Roman" pitchFamily="18" charset="0"/>
              <a:cs typeface="Times New Roman" pitchFamily="18" charset="0"/>
            </a:rPr>
            <a:t>Цель работы отделения</a:t>
          </a:r>
          <a:endParaRPr lang="ru-RU" b="1" dirty="0">
            <a:latin typeface="Times New Roman" pitchFamily="18" charset="0"/>
            <a:cs typeface="Times New Roman" pitchFamily="18" charset="0"/>
          </a:endParaRPr>
        </a:p>
      </dgm:t>
    </dgm:pt>
    <dgm:pt modelId="{9F30347D-BD7D-4875-A2D4-45A6761F14CE}" type="parTrans" cxnId="{6E2345C2-1858-47AF-BAD8-6BB6A34B8F31}">
      <dgm:prSet/>
      <dgm:spPr/>
      <dgm:t>
        <a:bodyPr/>
        <a:lstStyle/>
        <a:p>
          <a:endParaRPr lang="ru-RU"/>
        </a:p>
      </dgm:t>
    </dgm:pt>
    <dgm:pt modelId="{3B0AAAA8-713F-4662-A410-6834883138BC}" type="sibTrans" cxnId="{6E2345C2-1858-47AF-BAD8-6BB6A34B8F31}">
      <dgm:prSet/>
      <dgm:spPr/>
      <dgm:t>
        <a:bodyPr/>
        <a:lstStyle/>
        <a:p>
          <a:endParaRPr lang="ru-RU"/>
        </a:p>
      </dgm:t>
    </dgm:pt>
    <dgm:pt modelId="{146D3F21-7BE7-4434-B272-9F0C758B4D58}">
      <dgm:prSet phldrT="[Текст]"/>
      <dgm:spPr/>
      <dgm:t>
        <a:bodyPr/>
        <a:lstStyle/>
        <a:p>
          <a:r>
            <a:rPr lang="ru-RU" dirty="0" smtClean="0">
              <a:latin typeface="Times New Roman" pitchFamily="18" charset="0"/>
              <a:cs typeface="Times New Roman" pitchFamily="18" charset="0"/>
            </a:rPr>
            <a:t>Улучшение условий жизнедеятельности детей-инвалидов путем обеспечения </a:t>
          </a:r>
          <a:br>
            <a:rPr lang="ru-RU" dirty="0" smtClean="0">
              <a:latin typeface="Times New Roman" pitchFamily="18" charset="0"/>
              <a:cs typeface="Times New Roman" pitchFamily="18" charset="0"/>
            </a:rPr>
          </a:br>
          <a:r>
            <a:rPr lang="ru-RU" dirty="0" smtClean="0">
              <a:latin typeface="Times New Roman" pitchFamily="18" charset="0"/>
              <a:cs typeface="Times New Roman" pitchFamily="18" charset="0"/>
            </a:rPr>
            <a:t>комплексного подхода к организации системы реабилитации и абилитации</a:t>
          </a:r>
          <a:endParaRPr lang="ru-RU" dirty="0"/>
        </a:p>
      </dgm:t>
    </dgm:pt>
    <dgm:pt modelId="{9ED8D140-AC37-48AC-B306-FBE5F6C83C3C}" type="parTrans" cxnId="{FFB4092B-16B5-4FAE-83B5-0B92FBEE6559}">
      <dgm:prSet/>
      <dgm:spPr/>
      <dgm:t>
        <a:bodyPr/>
        <a:lstStyle/>
        <a:p>
          <a:endParaRPr lang="ru-RU"/>
        </a:p>
      </dgm:t>
    </dgm:pt>
    <dgm:pt modelId="{F68D266C-31F4-4B4E-B45B-4989B0474546}" type="sibTrans" cxnId="{FFB4092B-16B5-4FAE-83B5-0B92FBEE6559}">
      <dgm:prSet/>
      <dgm:spPr/>
      <dgm:t>
        <a:bodyPr/>
        <a:lstStyle/>
        <a:p>
          <a:endParaRPr lang="ru-RU"/>
        </a:p>
      </dgm:t>
    </dgm:pt>
    <dgm:pt modelId="{4CF2B396-1398-4918-A0B0-3D5788709412}">
      <dgm:prSet phldrT="[Текст]"/>
      <dgm:spPr/>
      <dgm:t>
        <a:bodyPr/>
        <a:lstStyle/>
        <a:p>
          <a:r>
            <a:rPr lang="ru-RU" b="1" dirty="0" smtClean="0">
              <a:latin typeface="Times New Roman" pitchFamily="18" charset="0"/>
              <a:cs typeface="Times New Roman" pitchFamily="18" charset="0"/>
            </a:rPr>
            <a:t>Категория получателей социальных услуг</a:t>
          </a:r>
          <a:endParaRPr lang="ru-RU" b="1" dirty="0">
            <a:latin typeface="Times New Roman" pitchFamily="18" charset="0"/>
            <a:cs typeface="Times New Roman" pitchFamily="18" charset="0"/>
          </a:endParaRPr>
        </a:p>
      </dgm:t>
    </dgm:pt>
    <dgm:pt modelId="{7BB9591E-C3AC-44C2-9629-A31D5833CC7A}" type="parTrans" cxnId="{924757DC-BF12-4CA3-A418-F7AD593CCF67}">
      <dgm:prSet/>
      <dgm:spPr/>
      <dgm:t>
        <a:bodyPr/>
        <a:lstStyle/>
        <a:p>
          <a:endParaRPr lang="ru-RU"/>
        </a:p>
      </dgm:t>
    </dgm:pt>
    <dgm:pt modelId="{1E783174-E951-41F2-BA3B-93CFA672202C}" type="sibTrans" cxnId="{924757DC-BF12-4CA3-A418-F7AD593CCF67}">
      <dgm:prSet/>
      <dgm:spPr/>
      <dgm:t>
        <a:bodyPr/>
        <a:lstStyle/>
        <a:p>
          <a:endParaRPr lang="ru-RU"/>
        </a:p>
      </dgm:t>
    </dgm:pt>
    <dgm:pt modelId="{94A25BA0-84F7-41AA-806C-4EBECF7F7189}">
      <dgm:prSet phldrT="[Текст]"/>
      <dgm:spPr/>
      <dgm:t>
        <a:bodyPr/>
        <a:lstStyle/>
        <a:p>
          <a:r>
            <a:rPr lang="ru-RU" dirty="0" smtClean="0">
              <a:latin typeface="Times New Roman" pitchFamily="18" charset="0"/>
              <a:cs typeface="Times New Roman" pitchFamily="18" charset="0"/>
            </a:rPr>
            <a:t>Дети-инвалиды в возрасте от 4 до 18 лет с тяжелыми множественными нарушениями развития, в том числе с расстройством аутистического спектра и  нарушениями опорно-двигательного аппарата.</a:t>
          </a:r>
          <a:endParaRPr lang="ru-RU" dirty="0"/>
        </a:p>
      </dgm:t>
    </dgm:pt>
    <dgm:pt modelId="{7D0D64A9-12C0-442C-81BE-36FFA547E450}" type="parTrans" cxnId="{364D4D50-20CC-4309-8A22-FBB9B4D808FC}">
      <dgm:prSet/>
      <dgm:spPr/>
      <dgm:t>
        <a:bodyPr/>
        <a:lstStyle/>
        <a:p>
          <a:endParaRPr lang="ru-RU"/>
        </a:p>
      </dgm:t>
    </dgm:pt>
    <dgm:pt modelId="{C31F0357-2EC9-4A6D-B47C-4B1D6535C2BA}" type="sibTrans" cxnId="{364D4D50-20CC-4309-8A22-FBB9B4D808FC}">
      <dgm:prSet/>
      <dgm:spPr/>
      <dgm:t>
        <a:bodyPr/>
        <a:lstStyle/>
        <a:p>
          <a:endParaRPr lang="ru-RU"/>
        </a:p>
      </dgm:t>
    </dgm:pt>
    <dgm:pt modelId="{D47A77BD-B49A-4FBC-ABDC-B531B185A56C}">
      <dgm:prSet phldrT="[Текст]"/>
      <dgm:spPr/>
      <dgm:t>
        <a:bodyPr/>
        <a:lstStyle/>
        <a:p>
          <a:r>
            <a:rPr lang="ru-RU" b="1" dirty="0" smtClean="0">
              <a:latin typeface="Times New Roman" pitchFamily="18" charset="0"/>
              <a:cs typeface="Times New Roman" pitchFamily="18" charset="0"/>
            </a:rPr>
            <a:t>Порядок предоставления социальных услуг</a:t>
          </a:r>
          <a:endParaRPr lang="ru-RU" b="1" dirty="0">
            <a:latin typeface="Times New Roman" pitchFamily="18" charset="0"/>
            <a:cs typeface="Times New Roman" pitchFamily="18" charset="0"/>
          </a:endParaRPr>
        </a:p>
      </dgm:t>
    </dgm:pt>
    <dgm:pt modelId="{A802844B-CAB8-4EAE-8E67-2C3802204AC6}" type="parTrans" cxnId="{6CB7E2E1-6B29-43C5-8711-AE3D192AC8C6}">
      <dgm:prSet/>
      <dgm:spPr/>
      <dgm:t>
        <a:bodyPr/>
        <a:lstStyle/>
        <a:p>
          <a:endParaRPr lang="ru-RU"/>
        </a:p>
      </dgm:t>
    </dgm:pt>
    <dgm:pt modelId="{059FE2B2-4AF3-46B3-BE47-D074C06459D7}" type="sibTrans" cxnId="{6CB7E2E1-6B29-43C5-8711-AE3D192AC8C6}">
      <dgm:prSet/>
      <dgm:spPr/>
      <dgm:t>
        <a:bodyPr/>
        <a:lstStyle/>
        <a:p>
          <a:endParaRPr lang="ru-RU"/>
        </a:p>
      </dgm:t>
    </dgm:pt>
    <dgm:pt modelId="{A1E1776B-471E-4855-BD66-24C1E2F458A7}">
      <dgm:prSet phldrT="[Текст]"/>
      <dgm:spPr/>
      <dgm:t>
        <a:bodyPr/>
        <a:lstStyle/>
        <a:p>
          <a:r>
            <a:rPr lang="ru-RU" dirty="0" smtClean="0">
              <a:latin typeface="Times New Roman" pitchFamily="18" charset="0"/>
              <a:cs typeface="Times New Roman" pitchFamily="18" charset="0"/>
            </a:rPr>
            <a:t>Социальные услуги в отделении предоставляются полустационарной форме социального обслуживания на условиях дневного пребывания пять дней в неделю сроком до 3 месяцев (первый месяц полной интенсивной реабилитации, второй и третий месяц индивидуальные и подгрупповые занятия по 2 раза в неделю по потребности получателей социальных услуг).</a:t>
          </a:r>
          <a:endParaRPr lang="ru-RU" dirty="0"/>
        </a:p>
      </dgm:t>
    </dgm:pt>
    <dgm:pt modelId="{C92E6EDF-D908-4C92-85AE-DDB6EF0C455C}" type="parTrans" cxnId="{EC42DDEB-1BB3-4E22-90E4-1D7E9048901C}">
      <dgm:prSet/>
      <dgm:spPr/>
      <dgm:t>
        <a:bodyPr/>
        <a:lstStyle/>
        <a:p>
          <a:endParaRPr lang="ru-RU"/>
        </a:p>
      </dgm:t>
    </dgm:pt>
    <dgm:pt modelId="{C4EB94FA-1F0E-4B77-B806-569B8DB64FB3}" type="sibTrans" cxnId="{EC42DDEB-1BB3-4E22-90E4-1D7E9048901C}">
      <dgm:prSet/>
      <dgm:spPr/>
      <dgm:t>
        <a:bodyPr/>
        <a:lstStyle/>
        <a:p>
          <a:endParaRPr lang="ru-RU"/>
        </a:p>
      </dgm:t>
    </dgm:pt>
    <dgm:pt modelId="{FB004F2C-533A-4830-BF2D-D17F730D79E9}">
      <dgm:prSet/>
      <dgm:spPr/>
      <dgm:t>
        <a:bodyPr/>
        <a:lstStyle/>
        <a:p>
          <a:r>
            <a:rPr lang="ru-RU" b="1" dirty="0" smtClean="0">
              <a:latin typeface="Times New Roman" pitchFamily="18" charset="0"/>
              <a:cs typeface="Times New Roman" pitchFamily="18" charset="0"/>
            </a:rPr>
            <a:t>Функции работы отделения</a:t>
          </a:r>
          <a:endParaRPr lang="ru-RU" b="1" dirty="0"/>
        </a:p>
      </dgm:t>
    </dgm:pt>
    <dgm:pt modelId="{24641E80-DA0E-4970-BCFE-C4BB26D05A59}" type="parTrans" cxnId="{922AF8C9-01DB-4598-948E-3F84F55C0BBE}">
      <dgm:prSet/>
      <dgm:spPr/>
      <dgm:t>
        <a:bodyPr/>
        <a:lstStyle/>
        <a:p>
          <a:endParaRPr lang="ru-RU"/>
        </a:p>
      </dgm:t>
    </dgm:pt>
    <dgm:pt modelId="{E6DA679F-5D4F-4FA9-B3E4-46433BA38718}" type="sibTrans" cxnId="{922AF8C9-01DB-4598-948E-3F84F55C0BBE}">
      <dgm:prSet/>
      <dgm:spPr/>
      <dgm:t>
        <a:bodyPr/>
        <a:lstStyle/>
        <a:p>
          <a:endParaRPr lang="ru-RU"/>
        </a:p>
      </dgm:t>
    </dgm:pt>
    <dgm:pt modelId="{2AA51288-6810-4D16-938A-A36DC43C0E2F}">
      <dgm:prSet/>
      <dgm:spPr/>
      <dgm:t>
        <a:bodyPr/>
        <a:lstStyle/>
        <a:p>
          <a:r>
            <a:rPr lang="ru-RU" dirty="0" smtClean="0">
              <a:latin typeface="Times New Roman" pitchFamily="18" charset="0"/>
              <a:cs typeface="Times New Roman" pitchFamily="18" charset="0"/>
            </a:rPr>
            <a:t>Оказание социально-реабилитационных услуг путем реализации индивидуальных программ предоставления социальных услуг (ИППСУ), индивидуальных программ реабилитации и абилитации (ИПРА); </a:t>
          </a:r>
          <a:endParaRPr lang="ru-RU" dirty="0"/>
        </a:p>
      </dgm:t>
    </dgm:pt>
    <dgm:pt modelId="{078AC595-281F-4045-9E7F-F33672101D6E}" type="parTrans" cxnId="{A992C86B-2257-4E5F-A796-3A960840D9B4}">
      <dgm:prSet/>
      <dgm:spPr/>
      <dgm:t>
        <a:bodyPr/>
        <a:lstStyle/>
        <a:p>
          <a:endParaRPr lang="ru-RU"/>
        </a:p>
      </dgm:t>
    </dgm:pt>
    <dgm:pt modelId="{937C7F8F-2DB5-463F-97F2-BDF49DA3A032}" type="sibTrans" cxnId="{A992C86B-2257-4E5F-A796-3A960840D9B4}">
      <dgm:prSet/>
      <dgm:spPr/>
      <dgm:t>
        <a:bodyPr/>
        <a:lstStyle/>
        <a:p>
          <a:endParaRPr lang="ru-RU"/>
        </a:p>
      </dgm:t>
    </dgm:pt>
    <dgm:pt modelId="{F6047B7E-AB1D-4E85-9CDB-CA1F388C9581}">
      <dgm:prSet/>
      <dgm:spPr/>
      <dgm:t>
        <a:bodyPr/>
        <a:lstStyle/>
        <a:p>
          <a:r>
            <a:rPr lang="ru-RU" dirty="0" smtClean="0">
              <a:latin typeface="Times New Roman" pitchFamily="18" charset="0"/>
              <a:cs typeface="Times New Roman" pitchFamily="18" charset="0"/>
            </a:rPr>
            <a:t>Обучения родителей основам развивающего ухода в целях повышения их компетентности при уходе за тяжелобольными детьми, в том числе с применением технологии дистанционного консультирования.</a:t>
          </a:r>
          <a:endParaRPr lang="ru-RU" dirty="0"/>
        </a:p>
      </dgm:t>
    </dgm:pt>
    <dgm:pt modelId="{F87C0E69-26D3-4DD2-8194-86105D8DC696}" type="parTrans" cxnId="{C51B3943-93E0-40ED-814A-BEF21F87905B}">
      <dgm:prSet/>
      <dgm:spPr/>
    </dgm:pt>
    <dgm:pt modelId="{859578D6-D260-49C6-A2CE-0860CC28945A}" type="sibTrans" cxnId="{C51B3943-93E0-40ED-814A-BEF21F87905B}">
      <dgm:prSet/>
      <dgm:spPr/>
    </dgm:pt>
    <dgm:pt modelId="{EA1515DC-6FA2-406B-8DD3-D094EBA77D24}" type="pres">
      <dgm:prSet presAssocID="{3C2261B6-C389-4C21-A089-C0EF36CCD4D9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EC60211-F3AB-4C16-AF19-E8BF19EA3043}" type="pres">
      <dgm:prSet presAssocID="{C73173C7-1582-4D9D-96E5-6671D1CFC4F3}" presName="composite" presStyleCnt="0"/>
      <dgm:spPr/>
    </dgm:pt>
    <dgm:pt modelId="{77E88707-8C77-40AA-8DB6-7E99D62387BC}" type="pres">
      <dgm:prSet presAssocID="{C73173C7-1582-4D9D-96E5-6671D1CFC4F3}" presName="parTx" presStyleLbl="align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F329D10-9DCF-445D-A668-5B4F06C63739}" type="pres">
      <dgm:prSet presAssocID="{C73173C7-1582-4D9D-96E5-6671D1CFC4F3}" presName="desTx" presStyleLbl="align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4C235A8-5781-4026-9860-D199315F8890}" type="pres">
      <dgm:prSet presAssocID="{3B0AAAA8-713F-4662-A410-6834883138BC}" presName="space" presStyleCnt="0"/>
      <dgm:spPr/>
    </dgm:pt>
    <dgm:pt modelId="{76ACA770-D397-4890-8881-A9127F978308}" type="pres">
      <dgm:prSet presAssocID="{FB004F2C-533A-4830-BF2D-D17F730D79E9}" presName="composite" presStyleCnt="0"/>
      <dgm:spPr/>
    </dgm:pt>
    <dgm:pt modelId="{151EC7FD-2455-476D-9129-A3E32EC98062}" type="pres">
      <dgm:prSet presAssocID="{FB004F2C-533A-4830-BF2D-D17F730D79E9}" presName="parTx" presStyleLbl="align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55C6A55-CC4B-4018-88E7-564BC9CD7C51}" type="pres">
      <dgm:prSet presAssocID="{FB004F2C-533A-4830-BF2D-D17F730D79E9}" presName="desTx" presStyleLbl="align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ED6F343-46E0-48FB-A765-EC713D64A484}" type="pres">
      <dgm:prSet presAssocID="{E6DA679F-5D4F-4FA9-B3E4-46433BA38718}" presName="space" presStyleCnt="0"/>
      <dgm:spPr/>
    </dgm:pt>
    <dgm:pt modelId="{9DF43C57-2DE3-46CF-8919-B4E08057DCAD}" type="pres">
      <dgm:prSet presAssocID="{4CF2B396-1398-4918-A0B0-3D5788709412}" presName="composite" presStyleCnt="0"/>
      <dgm:spPr/>
    </dgm:pt>
    <dgm:pt modelId="{FD4B5614-EBAE-41A2-B12F-16B500B7B41C}" type="pres">
      <dgm:prSet presAssocID="{4CF2B396-1398-4918-A0B0-3D5788709412}" presName="parTx" presStyleLbl="align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08CBBFF-63EE-4CC3-9E9F-0B3CBAF5F599}" type="pres">
      <dgm:prSet presAssocID="{4CF2B396-1398-4918-A0B0-3D5788709412}" presName="desTx" presStyleLbl="align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99264E6-1392-4769-8240-4EB7D1672D5C}" type="pres">
      <dgm:prSet presAssocID="{1E783174-E951-41F2-BA3B-93CFA672202C}" presName="space" presStyleCnt="0"/>
      <dgm:spPr/>
    </dgm:pt>
    <dgm:pt modelId="{94CC44AA-AE71-42F1-857E-DF5B871B7019}" type="pres">
      <dgm:prSet presAssocID="{D47A77BD-B49A-4FBC-ABDC-B531B185A56C}" presName="composite" presStyleCnt="0"/>
      <dgm:spPr/>
    </dgm:pt>
    <dgm:pt modelId="{0421B464-938C-4F19-8714-11E2808F7114}" type="pres">
      <dgm:prSet presAssocID="{D47A77BD-B49A-4FBC-ABDC-B531B185A56C}" presName="parTx" presStyleLbl="align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F898762-A2F7-4011-AB01-1F328EC12078}" type="pres">
      <dgm:prSet presAssocID="{D47A77BD-B49A-4FBC-ABDC-B531B185A56C}" presName="desTx" presStyleLbl="align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53E0C0A-12C1-43F5-8520-C62CF096375F}" type="presOf" srcId="{4CF2B396-1398-4918-A0B0-3D5788709412}" destId="{FD4B5614-EBAE-41A2-B12F-16B500B7B41C}" srcOrd="0" destOrd="0" presId="urn:microsoft.com/office/officeart/2005/8/layout/hList1"/>
    <dgm:cxn modelId="{6CB7E2E1-6B29-43C5-8711-AE3D192AC8C6}" srcId="{3C2261B6-C389-4C21-A089-C0EF36CCD4D9}" destId="{D47A77BD-B49A-4FBC-ABDC-B531B185A56C}" srcOrd="3" destOrd="0" parTransId="{A802844B-CAB8-4EAE-8E67-2C3802204AC6}" sibTransId="{059FE2B2-4AF3-46B3-BE47-D074C06459D7}"/>
    <dgm:cxn modelId="{1BF34A24-DE71-478C-A209-DD11442DBCFC}" type="presOf" srcId="{FB004F2C-533A-4830-BF2D-D17F730D79E9}" destId="{151EC7FD-2455-476D-9129-A3E32EC98062}" srcOrd="0" destOrd="0" presId="urn:microsoft.com/office/officeart/2005/8/layout/hList1"/>
    <dgm:cxn modelId="{C51B3943-93E0-40ED-814A-BEF21F87905B}" srcId="{FB004F2C-533A-4830-BF2D-D17F730D79E9}" destId="{F6047B7E-AB1D-4E85-9CDB-CA1F388C9581}" srcOrd="1" destOrd="0" parTransId="{F87C0E69-26D3-4DD2-8194-86105D8DC696}" sibTransId="{859578D6-D260-49C6-A2CE-0860CC28945A}"/>
    <dgm:cxn modelId="{C40820E9-6F3C-4358-93B9-D23D2C661EDC}" type="presOf" srcId="{F6047B7E-AB1D-4E85-9CDB-CA1F388C9581}" destId="{255C6A55-CC4B-4018-88E7-564BC9CD7C51}" srcOrd="0" destOrd="1" presId="urn:microsoft.com/office/officeart/2005/8/layout/hList1"/>
    <dgm:cxn modelId="{4C7F2BCE-C510-487A-8519-309DB6FF0514}" type="presOf" srcId="{3C2261B6-C389-4C21-A089-C0EF36CCD4D9}" destId="{EA1515DC-6FA2-406B-8DD3-D094EBA77D24}" srcOrd="0" destOrd="0" presId="urn:microsoft.com/office/officeart/2005/8/layout/hList1"/>
    <dgm:cxn modelId="{364D4D50-20CC-4309-8A22-FBB9B4D808FC}" srcId="{4CF2B396-1398-4918-A0B0-3D5788709412}" destId="{94A25BA0-84F7-41AA-806C-4EBECF7F7189}" srcOrd="0" destOrd="0" parTransId="{7D0D64A9-12C0-442C-81BE-36FFA547E450}" sibTransId="{C31F0357-2EC9-4A6D-B47C-4B1D6535C2BA}"/>
    <dgm:cxn modelId="{0879269B-25DF-4AB8-98D5-54B4BCB6ADDE}" type="presOf" srcId="{2AA51288-6810-4D16-938A-A36DC43C0E2F}" destId="{255C6A55-CC4B-4018-88E7-564BC9CD7C51}" srcOrd="0" destOrd="0" presId="urn:microsoft.com/office/officeart/2005/8/layout/hList1"/>
    <dgm:cxn modelId="{6E2345C2-1858-47AF-BAD8-6BB6A34B8F31}" srcId="{3C2261B6-C389-4C21-A089-C0EF36CCD4D9}" destId="{C73173C7-1582-4D9D-96E5-6671D1CFC4F3}" srcOrd="0" destOrd="0" parTransId="{9F30347D-BD7D-4875-A2D4-45A6761F14CE}" sibTransId="{3B0AAAA8-713F-4662-A410-6834883138BC}"/>
    <dgm:cxn modelId="{8816FDBD-6C92-44D0-9DCB-89A98FF9ABE1}" type="presOf" srcId="{94A25BA0-84F7-41AA-806C-4EBECF7F7189}" destId="{508CBBFF-63EE-4CC3-9E9F-0B3CBAF5F599}" srcOrd="0" destOrd="0" presId="urn:microsoft.com/office/officeart/2005/8/layout/hList1"/>
    <dgm:cxn modelId="{B52D8CAB-6700-4454-95FE-7D4259BDF4BF}" type="presOf" srcId="{D47A77BD-B49A-4FBC-ABDC-B531B185A56C}" destId="{0421B464-938C-4F19-8714-11E2808F7114}" srcOrd="0" destOrd="0" presId="urn:microsoft.com/office/officeart/2005/8/layout/hList1"/>
    <dgm:cxn modelId="{A992C86B-2257-4E5F-A796-3A960840D9B4}" srcId="{FB004F2C-533A-4830-BF2D-D17F730D79E9}" destId="{2AA51288-6810-4D16-938A-A36DC43C0E2F}" srcOrd="0" destOrd="0" parTransId="{078AC595-281F-4045-9E7F-F33672101D6E}" sibTransId="{937C7F8F-2DB5-463F-97F2-BDF49DA3A032}"/>
    <dgm:cxn modelId="{EC42DDEB-1BB3-4E22-90E4-1D7E9048901C}" srcId="{D47A77BD-B49A-4FBC-ABDC-B531B185A56C}" destId="{A1E1776B-471E-4855-BD66-24C1E2F458A7}" srcOrd="0" destOrd="0" parTransId="{C92E6EDF-D908-4C92-85AE-DDB6EF0C455C}" sibTransId="{C4EB94FA-1F0E-4B77-B806-569B8DB64FB3}"/>
    <dgm:cxn modelId="{922AF8C9-01DB-4598-948E-3F84F55C0BBE}" srcId="{3C2261B6-C389-4C21-A089-C0EF36CCD4D9}" destId="{FB004F2C-533A-4830-BF2D-D17F730D79E9}" srcOrd="1" destOrd="0" parTransId="{24641E80-DA0E-4970-BCFE-C4BB26D05A59}" sibTransId="{E6DA679F-5D4F-4FA9-B3E4-46433BA38718}"/>
    <dgm:cxn modelId="{924757DC-BF12-4CA3-A418-F7AD593CCF67}" srcId="{3C2261B6-C389-4C21-A089-C0EF36CCD4D9}" destId="{4CF2B396-1398-4918-A0B0-3D5788709412}" srcOrd="2" destOrd="0" parTransId="{7BB9591E-C3AC-44C2-9629-A31D5833CC7A}" sibTransId="{1E783174-E951-41F2-BA3B-93CFA672202C}"/>
    <dgm:cxn modelId="{7224DFC0-3F4D-41D3-B650-1A73D744442E}" type="presOf" srcId="{C73173C7-1582-4D9D-96E5-6671D1CFC4F3}" destId="{77E88707-8C77-40AA-8DB6-7E99D62387BC}" srcOrd="0" destOrd="0" presId="urn:microsoft.com/office/officeart/2005/8/layout/hList1"/>
    <dgm:cxn modelId="{DA9B1820-7568-438D-A3D8-6390A08E9DE7}" type="presOf" srcId="{A1E1776B-471E-4855-BD66-24C1E2F458A7}" destId="{AF898762-A2F7-4011-AB01-1F328EC12078}" srcOrd="0" destOrd="0" presId="urn:microsoft.com/office/officeart/2005/8/layout/hList1"/>
    <dgm:cxn modelId="{D4E8A4AA-BB8D-4CEA-8AFE-E8C3110F106B}" type="presOf" srcId="{146D3F21-7BE7-4434-B272-9F0C758B4D58}" destId="{7F329D10-9DCF-445D-A668-5B4F06C63739}" srcOrd="0" destOrd="0" presId="urn:microsoft.com/office/officeart/2005/8/layout/hList1"/>
    <dgm:cxn modelId="{FFB4092B-16B5-4FAE-83B5-0B92FBEE6559}" srcId="{C73173C7-1582-4D9D-96E5-6671D1CFC4F3}" destId="{146D3F21-7BE7-4434-B272-9F0C758B4D58}" srcOrd="0" destOrd="0" parTransId="{9ED8D140-AC37-48AC-B306-FBE5F6C83C3C}" sibTransId="{F68D266C-31F4-4B4E-B45B-4989B0474546}"/>
    <dgm:cxn modelId="{54473CB1-E7C7-43B5-855C-72B2061A0EB5}" type="presParOf" srcId="{EA1515DC-6FA2-406B-8DD3-D094EBA77D24}" destId="{6EC60211-F3AB-4C16-AF19-E8BF19EA3043}" srcOrd="0" destOrd="0" presId="urn:microsoft.com/office/officeart/2005/8/layout/hList1"/>
    <dgm:cxn modelId="{0388ED50-1BA4-471D-81E9-27928E3995D3}" type="presParOf" srcId="{6EC60211-F3AB-4C16-AF19-E8BF19EA3043}" destId="{77E88707-8C77-40AA-8DB6-7E99D62387BC}" srcOrd="0" destOrd="0" presId="urn:microsoft.com/office/officeart/2005/8/layout/hList1"/>
    <dgm:cxn modelId="{CAF607D4-A8DA-4CCC-851E-890D05E98F43}" type="presParOf" srcId="{6EC60211-F3AB-4C16-AF19-E8BF19EA3043}" destId="{7F329D10-9DCF-445D-A668-5B4F06C63739}" srcOrd="1" destOrd="0" presId="urn:microsoft.com/office/officeart/2005/8/layout/hList1"/>
    <dgm:cxn modelId="{07D3B706-E588-44F4-AF3B-B20422116E3B}" type="presParOf" srcId="{EA1515DC-6FA2-406B-8DD3-D094EBA77D24}" destId="{D4C235A8-5781-4026-9860-D199315F8890}" srcOrd="1" destOrd="0" presId="urn:microsoft.com/office/officeart/2005/8/layout/hList1"/>
    <dgm:cxn modelId="{4BF5236C-60BD-45D7-88AA-D14B8C2598EA}" type="presParOf" srcId="{EA1515DC-6FA2-406B-8DD3-D094EBA77D24}" destId="{76ACA770-D397-4890-8881-A9127F978308}" srcOrd="2" destOrd="0" presId="urn:microsoft.com/office/officeart/2005/8/layout/hList1"/>
    <dgm:cxn modelId="{9EB017CD-42BC-4F1A-9F2F-9A6C0904841D}" type="presParOf" srcId="{76ACA770-D397-4890-8881-A9127F978308}" destId="{151EC7FD-2455-476D-9129-A3E32EC98062}" srcOrd="0" destOrd="0" presId="urn:microsoft.com/office/officeart/2005/8/layout/hList1"/>
    <dgm:cxn modelId="{C3D9C83E-ABC4-48F0-BA7A-331B322403D1}" type="presParOf" srcId="{76ACA770-D397-4890-8881-A9127F978308}" destId="{255C6A55-CC4B-4018-88E7-564BC9CD7C51}" srcOrd="1" destOrd="0" presId="urn:microsoft.com/office/officeart/2005/8/layout/hList1"/>
    <dgm:cxn modelId="{E50F098B-9216-499F-A662-88AA656716B1}" type="presParOf" srcId="{EA1515DC-6FA2-406B-8DD3-D094EBA77D24}" destId="{0ED6F343-46E0-48FB-A765-EC713D64A484}" srcOrd="3" destOrd="0" presId="urn:microsoft.com/office/officeart/2005/8/layout/hList1"/>
    <dgm:cxn modelId="{DD2D48EA-E2EE-4A13-83E5-EEC558E58E9E}" type="presParOf" srcId="{EA1515DC-6FA2-406B-8DD3-D094EBA77D24}" destId="{9DF43C57-2DE3-46CF-8919-B4E08057DCAD}" srcOrd="4" destOrd="0" presId="urn:microsoft.com/office/officeart/2005/8/layout/hList1"/>
    <dgm:cxn modelId="{3DC33F57-8523-4E5F-9DD2-F2325EF85F6F}" type="presParOf" srcId="{9DF43C57-2DE3-46CF-8919-B4E08057DCAD}" destId="{FD4B5614-EBAE-41A2-B12F-16B500B7B41C}" srcOrd="0" destOrd="0" presId="urn:microsoft.com/office/officeart/2005/8/layout/hList1"/>
    <dgm:cxn modelId="{06497BB4-107A-469B-8967-7A04757C113C}" type="presParOf" srcId="{9DF43C57-2DE3-46CF-8919-B4E08057DCAD}" destId="{508CBBFF-63EE-4CC3-9E9F-0B3CBAF5F599}" srcOrd="1" destOrd="0" presId="urn:microsoft.com/office/officeart/2005/8/layout/hList1"/>
    <dgm:cxn modelId="{1E04A670-A5BB-4414-BBED-C9C821BD30B7}" type="presParOf" srcId="{EA1515DC-6FA2-406B-8DD3-D094EBA77D24}" destId="{C99264E6-1392-4769-8240-4EB7D1672D5C}" srcOrd="5" destOrd="0" presId="urn:microsoft.com/office/officeart/2005/8/layout/hList1"/>
    <dgm:cxn modelId="{76310F2C-DCD7-4F88-9719-89A7B2918106}" type="presParOf" srcId="{EA1515DC-6FA2-406B-8DD3-D094EBA77D24}" destId="{94CC44AA-AE71-42F1-857E-DF5B871B7019}" srcOrd="6" destOrd="0" presId="urn:microsoft.com/office/officeart/2005/8/layout/hList1"/>
    <dgm:cxn modelId="{D8FB7D83-AF2D-4DCC-BD9E-FA4F94345626}" type="presParOf" srcId="{94CC44AA-AE71-42F1-857E-DF5B871B7019}" destId="{0421B464-938C-4F19-8714-11E2808F7114}" srcOrd="0" destOrd="0" presId="urn:microsoft.com/office/officeart/2005/8/layout/hList1"/>
    <dgm:cxn modelId="{9E2D9784-C7E7-4522-8444-80126547B494}" type="presParOf" srcId="{94CC44AA-AE71-42F1-857E-DF5B871B7019}" destId="{AF898762-A2F7-4011-AB01-1F328EC12078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7E88707-8C77-40AA-8DB6-7E99D62387BC}">
      <dsp:nvSpPr>
        <dsp:cNvPr id="0" name=""/>
        <dsp:cNvSpPr/>
      </dsp:nvSpPr>
      <dsp:spPr>
        <a:xfrm>
          <a:off x="4076" y="306385"/>
          <a:ext cx="2451135" cy="53483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60960" rIns="106680" bIns="6096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1" kern="1200" dirty="0" smtClean="0">
              <a:latin typeface="Times New Roman" pitchFamily="18" charset="0"/>
              <a:cs typeface="Times New Roman" pitchFamily="18" charset="0"/>
            </a:rPr>
            <a:t>Цель работы отделения</a:t>
          </a:r>
          <a:endParaRPr lang="ru-RU" sz="15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4076" y="306385"/>
        <a:ext cx="2451135" cy="534835"/>
      </dsp:txXfrm>
    </dsp:sp>
    <dsp:sp modelId="{7F329D10-9DCF-445D-A668-5B4F06C63739}">
      <dsp:nvSpPr>
        <dsp:cNvPr id="0" name=""/>
        <dsp:cNvSpPr/>
      </dsp:nvSpPr>
      <dsp:spPr>
        <a:xfrm>
          <a:off x="4076" y="841221"/>
          <a:ext cx="2451135" cy="407632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106680" bIns="120015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kern="1200" dirty="0" smtClean="0">
              <a:latin typeface="Times New Roman" pitchFamily="18" charset="0"/>
              <a:cs typeface="Times New Roman" pitchFamily="18" charset="0"/>
            </a:rPr>
            <a:t>Улучшение условий жизнедеятельности детей-инвалидов путем обеспечения </a:t>
          </a:r>
          <a:br>
            <a:rPr lang="ru-RU" sz="1500" kern="1200" dirty="0" smtClean="0">
              <a:latin typeface="Times New Roman" pitchFamily="18" charset="0"/>
              <a:cs typeface="Times New Roman" pitchFamily="18" charset="0"/>
            </a:rPr>
          </a:br>
          <a:r>
            <a:rPr lang="ru-RU" sz="1500" kern="1200" dirty="0" smtClean="0">
              <a:latin typeface="Times New Roman" pitchFamily="18" charset="0"/>
              <a:cs typeface="Times New Roman" pitchFamily="18" charset="0"/>
            </a:rPr>
            <a:t>комплексного подхода к организации системы реабилитации и абилитации</a:t>
          </a:r>
          <a:endParaRPr lang="ru-RU" sz="1500" kern="1200" dirty="0"/>
        </a:p>
      </dsp:txBody>
      <dsp:txXfrm>
        <a:off x="4076" y="841221"/>
        <a:ext cx="2451135" cy="4076325"/>
      </dsp:txXfrm>
    </dsp:sp>
    <dsp:sp modelId="{151EC7FD-2455-476D-9129-A3E32EC98062}">
      <dsp:nvSpPr>
        <dsp:cNvPr id="0" name=""/>
        <dsp:cNvSpPr/>
      </dsp:nvSpPr>
      <dsp:spPr>
        <a:xfrm>
          <a:off x="2798370" y="306385"/>
          <a:ext cx="2451135" cy="53483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60960" rIns="106680" bIns="6096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1" kern="1200" dirty="0" smtClean="0">
              <a:latin typeface="Times New Roman" pitchFamily="18" charset="0"/>
              <a:cs typeface="Times New Roman" pitchFamily="18" charset="0"/>
            </a:rPr>
            <a:t>Функции работы отделения</a:t>
          </a:r>
          <a:endParaRPr lang="ru-RU" sz="1500" b="1" kern="1200" dirty="0"/>
        </a:p>
      </dsp:txBody>
      <dsp:txXfrm>
        <a:off x="2798370" y="306385"/>
        <a:ext cx="2451135" cy="534835"/>
      </dsp:txXfrm>
    </dsp:sp>
    <dsp:sp modelId="{255C6A55-CC4B-4018-88E7-564BC9CD7C51}">
      <dsp:nvSpPr>
        <dsp:cNvPr id="0" name=""/>
        <dsp:cNvSpPr/>
      </dsp:nvSpPr>
      <dsp:spPr>
        <a:xfrm>
          <a:off x="2798370" y="841221"/>
          <a:ext cx="2451135" cy="407632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106680" bIns="120015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kern="1200" dirty="0" smtClean="0">
              <a:latin typeface="Times New Roman" pitchFamily="18" charset="0"/>
              <a:cs typeface="Times New Roman" pitchFamily="18" charset="0"/>
            </a:rPr>
            <a:t>Оказание социально-реабилитационных услуг путем реализации индивидуальных программ предоставления социальных услуг (ИППСУ), индивидуальных программ реабилитации и абилитации (ИПРА); </a:t>
          </a:r>
          <a:endParaRPr lang="ru-RU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kern="1200" dirty="0" smtClean="0">
              <a:latin typeface="Times New Roman" pitchFamily="18" charset="0"/>
              <a:cs typeface="Times New Roman" pitchFamily="18" charset="0"/>
            </a:rPr>
            <a:t>Обучения родителей основам развивающего ухода в целях повышения их компетентности при уходе за тяжелобольными детьми, в том числе с применением технологии дистанционного консультирования.</a:t>
          </a:r>
          <a:endParaRPr lang="ru-RU" sz="1500" kern="1200" dirty="0"/>
        </a:p>
      </dsp:txBody>
      <dsp:txXfrm>
        <a:off x="2798370" y="841221"/>
        <a:ext cx="2451135" cy="4076325"/>
      </dsp:txXfrm>
    </dsp:sp>
    <dsp:sp modelId="{FD4B5614-EBAE-41A2-B12F-16B500B7B41C}">
      <dsp:nvSpPr>
        <dsp:cNvPr id="0" name=""/>
        <dsp:cNvSpPr/>
      </dsp:nvSpPr>
      <dsp:spPr>
        <a:xfrm>
          <a:off x="5592665" y="306385"/>
          <a:ext cx="2451135" cy="53483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60960" rIns="106680" bIns="6096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1" kern="1200" dirty="0" smtClean="0">
              <a:latin typeface="Times New Roman" pitchFamily="18" charset="0"/>
              <a:cs typeface="Times New Roman" pitchFamily="18" charset="0"/>
            </a:rPr>
            <a:t>Категория получателей социальных услуг</a:t>
          </a:r>
          <a:endParaRPr lang="ru-RU" sz="15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5592665" y="306385"/>
        <a:ext cx="2451135" cy="534835"/>
      </dsp:txXfrm>
    </dsp:sp>
    <dsp:sp modelId="{508CBBFF-63EE-4CC3-9E9F-0B3CBAF5F599}">
      <dsp:nvSpPr>
        <dsp:cNvPr id="0" name=""/>
        <dsp:cNvSpPr/>
      </dsp:nvSpPr>
      <dsp:spPr>
        <a:xfrm>
          <a:off x="5592665" y="841221"/>
          <a:ext cx="2451135" cy="407632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106680" bIns="120015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kern="1200" dirty="0" smtClean="0">
              <a:latin typeface="Times New Roman" pitchFamily="18" charset="0"/>
              <a:cs typeface="Times New Roman" pitchFamily="18" charset="0"/>
            </a:rPr>
            <a:t>Дети-инвалиды в возрасте от 4 до 18 лет с тяжелыми множественными нарушениями развития, в том числе с расстройством аутистического спектра и  нарушениями опорно-двигательного аппарата.</a:t>
          </a:r>
          <a:endParaRPr lang="ru-RU" sz="1500" kern="1200" dirty="0"/>
        </a:p>
      </dsp:txBody>
      <dsp:txXfrm>
        <a:off x="5592665" y="841221"/>
        <a:ext cx="2451135" cy="4076325"/>
      </dsp:txXfrm>
    </dsp:sp>
    <dsp:sp modelId="{0421B464-938C-4F19-8714-11E2808F7114}">
      <dsp:nvSpPr>
        <dsp:cNvPr id="0" name=""/>
        <dsp:cNvSpPr/>
      </dsp:nvSpPr>
      <dsp:spPr>
        <a:xfrm>
          <a:off x="8386960" y="306385"/>
          <a:ext cx="2451135" cy="53483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60960" rIns="106680" bIns="6096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1" kern="1200" dirty="0" smtClean="0">
              <a:latin typeface="Times New Roman" pitchFamily="18" charset="0"/>
              <a:cs typeface="Times New Roman" pitchFamily="18" charset="0"/>
            </a:rPr>
            <a:t>Порядок предоставления социальных услуг</a:t>
          </a:r>
          <a:endParaRPr lang="ru-RU" sz="15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8386960" y="306385"/>
        <a:ext cx="2451135" cy="534835"/>
      </dsp:txXfrm>
    </dsp:sp>
    <dsp:sp modelId="{AF898762-A2F7-4011-AB01-1F328EC12078}">
      <dsp:nvSpPr>
        <dsp:cNvPr id="0" name=""/>
        <dsp:cNvSpPr/>
      </dsp:nvSpPr>
      <dsp:spPr>
        <a:xfrm>
          <a:off x="8386960" y="841221"/>
          <a:ext cx="2451135" cy="407632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106680" bIns="120015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kern="1200" dirty="0" smtClean="0">
              <a:latin typeface="Times New Roman" pitchFamily="18" charset="0"/>
              <a:cs typeface="Times New Roman" pitchFamily="18" charset="0"/>
            </a:rPr>
            <a:t>Социальные услуги в отделении предоставляются полустационарной форме социального обслуживания на условиях дневного пребывания пять дней в неделю сроком до 3 месяцев (первый месяц полной интенсивной реабилитации, второй и третий месяц индивидуальные и подгрупповые занятия по 2 раза в неделю по потребности получателей социальных услуг).</a:t>
          </a:r>
          <a:endParaRPr lang="ru-RU" sz="1500" kern="1200" dirty="0"/>
        </a:p>
      </dsp:txBody>
      <dsp:txXfrm>
        <a:off x="8386960" y="841221"/>
        <a:ext cx="2451135" cy="407632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240EA9-ACDF-439D-9291-EB0FEC69E0D0}" type="datetimeFigureOut">
              <a:rPr lang="ru-RU" smtClean="0"/>
              <a:pPr/>
              <a:t>13.12.2021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84E70C-6D27-4D5C-86B7-987F5ECFF85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F574F-E27D-4955-8A52-CC47F4AD39F5}" type="datetimeFigureOut">
              <a:rPr lang="ru-RU" smtClean="0"/>
              <a:pPr/>
              <a:t>13.12.2021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ADEC3-CC23-44DD-9911-AB3411D45A8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99113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F574F-E27D-4955-8A52-CC47F4AD39F5}" type="datetimeFigureOut">
              <a:rPr lang="ru-RU" smtClean="0"/>
              <a:pPr/>
              <a:t>13.12.2021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ADEC3-CC23-44DD-9911-AB3411D45A8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35781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F574F-E27D-4955-8A52-CC47F4AD39F5}" type="datetimeFigureOut">
              <a:rPr lang="ru-RU" smtClean="0"/>
              <a:pPr/>
              <a:t>13.12.2021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ADEC3-CC23-44DD-9911-AB3411D45A8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06117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F574F-E27D-4955-8A52-CC47F4AD39F5}" type="datetimeFigureOut">
              <a:rPr lang="ru-RU" smtClean="0"/>
              <a:pPr/>
              <a:t>13.12.2021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ADEC3-CC23-44DD-9911-AB3411D45A8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61290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F574F-E27D-4955-8A52-CC47F4AD39F5}" type="datetimeFigureOut">
              <a:rPr lang="ru-RU" smtClean="0"/>
              <a:pPr/>
              <a:t>13.12.2021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ADEC3-CC23-44DD-9911-AB3411D45A8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14598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F574F-E27D-4955-8A52-CC47F4AD39F5}" type="datetimeFigureOut">
              <a:rPr lang="ru-RU" smtClean="0"/>
              <a:pPr/>
              <a:t>13.12.2021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ADEC3-CC23-44DD-9911-AB3411D45A8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3263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F574F-E27D-4955-8A52-CC47F4AD39F5}" type="datetimeFigureOut">
              <a:rPr lang="ru-RU" smtClean="0"/>
              <a:pPr/>
              <a:t>13.12.2021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ADEC3-CC23-44DD-9911-AB3411D45A8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44644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F574F-E27D-4955-8A52-CC47F4AD39F5}" type="datetimeFigureOut">
              <a:rPr lang="ru-RU" smtClean="0"/>
              <a:pPr/>
              <a:t>13.12.2021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ADEC3-CC23-44DD-9911-AB3411D45A8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68427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F574F-E27D-4955-8A52-CC47F4AD39F5}" type="datetimeFigureOut">
              <a:rPr lang="ru-RU" smtClean="0"/>
              <a:pPr/>
              <a:t>13.12.2021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ADEC3-CC23-44DD-9911-AB3411D45A8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67658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F574F-E27D-4955-8A52-CC47F4AD39F5}" type="datetimeFigureOut">
              <a:rPr lang="ru-RU" smtClean="0"/>
              <a:pPr/>
              <a:t>13.12.2021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ADEC3-CC23-44DD-9911-AB3411D45A8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59027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F574F-E27D-4955-8A52-CC47F4AD39F5}" type="datetimeFigureOut">
              <a:rPr lang="ru-RU" smtClean="0"/>
              <a:pPr/>
              <a:t>13.12.2021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ADEC3-CC23-44DD-9911-AB3411D45A8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75663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BF574F-E27D-4955-8A52-CC47F4AD39F5}" type="datetimeFigureOut">
              <a:rPr lang="ru-RU" smtClean="0"/>
              <a:pPr/>
              <a:t>13.12.2021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DADEC3-CC23-44DD-9911-AB3411D45A8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9180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mailto:iddi1@mail.ru" TargetMode="External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224" y="119828"/>
            <a:ext cx="11837323" cy="670664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22326" y="4929351"/>
            <a:ext cx="4154978" cy="1240221"/>
          </a:xfrm>
        </p:spPr>
        <p:txBody>
          <a:bodyPr>
            <a:noAutofit/>
          </a:bodyPr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Кудреватых Мария Леонидовна, заведующий отделением дневного пребывания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6080588" y="4777505"/>
            <a:ext cx="4154978" cy="11082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1613552" y="1908181"/>
            <a:ext cx="6657801" cy="25855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деятельности социальной службы «Микрореабилитационный центр» по работе с детьми РАС в рамках инновационного проекта «Вера» </a:t>
            </a:r>
            <a:endParaRPr lang="ru-RU" sz="30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97224" y="330206"/>
            <a:ext cx="749353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Министерство социального развития, опеки и попечительства</a:t>
            </a:r>
          </a:p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Иркутской области</a:t>
            </a:r>
          </a:p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Областное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государственное бюджетное учреждение социального обслуживания «Иркутский детский дом-интернат №1 для умственно отсталых детей»</a:t>
            </a:r>
          </a:p>
        </p:txBody>
      </p:sp>
    </p:spTree>
    <p:extLst>
      <p:ext uri="{BB962C8B-B14F-4D97-AF65-F5344CB8AC3E}">
        <p14:creationId xmlns:p14="http://schemas.microsoft.com/office/powerpoint/2010/main" val="23403587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505" y="91550"/>
            <a:ext cx="11912139" cy="664865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13916" y="336332"/>
            <a:ext cx="10579905" cy="5791200"/>
          </a:xfrm>
        </p:spPr>
        <p:txBody>
          <a:bodyPr>
            <a:noAutofit/>
          </a:bodyPr>
          <a:lstStyle/>
          <a:p>
            <a:pPr algn="l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                </a:t>
            </a:r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Проект «ВЕРА» по организации микрореабилитационного центра стал победителем </a:t>
            </a:r>
            <a:br>
              <a:rPr lang="ru-RU" sz="1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 Всероссийского конкурсного отбора инновационных практик, поддержан Фондом </a:t>
            </a:r>
            <a:br>
              <a:rPr lang="ru-RU" sz="1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                   поддержки детей, находящихся в трудной  жизненной ситуации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ru-RU" sz="1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Цель проекта: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Организация реабилитационного пространства на базе учреждения для детей с тяжелыми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множественными нарушениями развития, в том числе детей с расстройством аутистического спектра и 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нарушениями опорно-двигательного аппарата.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Задачи проекта: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Создание социальной службы «Микрореабилитационный центр» на базе учреждения;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Разработка краткосрочной программы комплексной поддержки детей-инвалидов с тяжелыми и множественными нарушениями развития в том числе детей с расстройством аутистического спектра и нарушениями опорно-двигательного аппарата;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Подготовка специалистов учреждения  по использованию реабилитационного оборудования и повышения их компетентности в вопросах комплексной реабилитации и абилитации детей;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- Способствовать улучшению качества жизни семей, воспитывающих детей-инвалидов через обучение родителей основам развивающего ухода в рамках комплексного социального сопровождения, включающего в себя меры медицинской, психологической, педагогической и социальной поддержки. 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Целевая группа проекта: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дети-инвалиды от 4 до 18 лет с тяжелыми множественными нарушениями развития, в том числе с расстройствами аутистического спектра, нарушениями опорно-двигательного аппарата, а также их семей.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/>
          <p:nvPr/>
        </p:nvPicPr>
        <p:blipFill>
          <a:blip r:embed="rId3" cstate="print"/>
          <a:srcRect t="3587" r="7018"/>
          <a:stretch>
            <a:fillRect/>
          </a:stretch>
        </p:blipFill>
        <p:spPr bwMode="auto">
          <a:xfrm>
            <a:off x="9467522" y="367862"/>
            <a:ext cx="1652424" cy="1618593"/>
          </a:xfrm>
          <a:prstGeom prst="ellipse">
            <a:avLst/>
          </a:prstGeom>
          <a:ln w="63500" cap="rnd">
            <a:solidFill>
              <a:sysClr val="window" lastClr="FFFFFF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0963730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505" y="91550"/>
            <a:ext cx="11912139" cy="664865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82385" y="457199"/>
            <a:ext cx="10842663" cy="856593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Микрореабилитационный центр</a:t>
            </a:r>
            <a:endParaRPr lang="ru-RU" sz="32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 descr="C:\Users\User\Desktop\фото центр Вера 2\IMG_5517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456" y="1587062"/>
            <a:ext cx="5486400" cy="441434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C:\Users\User\Desktop\фото центр Вера 2\IMG_5518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9418" y="1597572"/>
            <a:ext cx="5172567" cy="4382811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/>
          <p:cNvPicPr/>
          <p:nvPr/>
        </p:nvPicPr>
        <p:blipFill>
          <a:blip r:embed="rId5" cstate="print"/>
          <a:srcRect t="3587" r="7018"/>
          <a:stretch>
            <a:fillRect/>
          </a:stretch>
        </p:blipFill>
        <p:spPr bwMode="auto">
          <a:xfrm>
            <a:off x="9165021" y="168165"/>
            <a:ext cx="1681655" cy="1671145"/>
          </a:xfrm>
          <a:prstGeom prst="ellipse">
            <a:avLst/>
          </a:prstGeom>
          <a:ln w="63500" cap="rnd">
            <a:solidFill>
              <a:sysClr val="window" lastClr="FFFFFF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0963730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505" y="91550"/>
            <a:ext cx="11912139" cy="664865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13916" y="1229710"/>
            <a:ext cx="9817331" cy="5044966"/>
          </a:xfrm>
        </p:spPr>
        <p:txBody>
          <a:bodyPr>
            <a:normAutofit/>
          </a:bodyPr>
          <a:lstStyle/>
          <a:p>
            <a:pPr algn="l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endParaRPr lang="ru-RU" sz="1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534785" y="357352"/>
            <a:ext cx="9817331" cy="62011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marL="0" marR="0" lvl="0" indent="0" algn="ctr" defTabSz="914400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3200" b="1" dirty="0" smtClean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3200" b="1" dirty="0" smtClean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3200" b="1" dirty="0" smtClean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3200" b="1" dirty="0" smtClean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3200" b="1" dirty="0" smtClean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3200" b="1" dirty="0" smtClean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3200" b="1" dirty="0" smtClean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Внутренние аспекты работы отделения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graphicFrame>
        <p:nvGraphicFramePr>
          <p:cNvPr id="11" name="Схема 10"/>
          <p:cNvGraphicFramePr/>
          <p:nvPr/>
        </p:nvGraphicFramePr>
        <p:xfrm>
          <a:off x="337457" y="1088572"/>
          <a:ext cx="10842172" cy="52239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0963730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505" y="91550"/>
            <a:ext cx="11912139" cy="664865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82385" y="457200"/>
            <a:ext cx="10611436" cy="572814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Тренажерный зал и зал лечебной физкультуры</a:t>
            </a:r>
            <a:endParaRPr lang="ru-RU" sz="36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 descr="C:\Users\User\Desktop\фото Вера центр\IMG_5462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573" y="1135117"/>
            <a:ext cx="3352965" cy="2995448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 descr="C:\Users\User\Desktop\фото центр Вера 3\IMG_5544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7145" y="1124607"/>
            <a:ext cx="3342289" cy="2984937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156141" y="1632145"/>
            <a:ext cx="2999884" cy="1996966"/>
          </a:xfrm>
          <a:prstGeom prst="rect">
            <a:avLst/>
          </a:prstGeom>
        </p:spPr>
      </p:pic>
      <p:pic>
        <p:nvPicPr>
          <p:cNvPr id="10" name="Рисунок 9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7118" y="1135118"/>
            <a:ext cx="1996965" cy="2984938"/>
          </a:xfrm>
          <a:prstGeom prst="rect">
            <a:avLst/>
          </a:prstGeom>
        </p:spPr>
      </p:pic>
      <p:sp>
        <p:nvSpPr>
          <p:cNvPr id="12" name="Заголовок 1"/>
          <p:cNvSpPr txBox="1">
            <a:spLocks/>
          </p:cNvSpPr>
          <p:nvPr/>
        </p:nvSpPr>
        <p:spPr>
          <a:xfrm>
            <a:off x="229984" y="4056992"/>
            <a:ext cx="10858429" cy="258554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229984" y="4256689"/>
            <a:ext cx="10858429" cy="184982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Основные направления работы: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b="1" i="1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Профилактика и лечение деформаций опорно-двигательного аппарата;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ru-RU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Работа с мышечным тонусом;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Коррекция патологической походки, обучение навыку правильной ходьбы;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ru-RU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Тренировка</a:t>
            </a:r>
            <a:r>
              <a:rPr kumimoji="0" lang="ru-RU" b="1" i="0" u="none" strike="noStrike" kern="1200" cap="none" spc="0" normalizeH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равновесия и координации;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ru-RU" b="1" i="0" u="none" strike="noStrike" kern="1200" cap="none" spc="0" normalizeH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Общее укрепление организма.</a:t>
            </a:r>
            <a:endParaRPr kumimoji="0" lang="ru-RU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63730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861" y="0"/>
            <a:ext cx="11912139" cy="664865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82385" y="457200"/>
            <a:ext cx="10811132" cy="646386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Ресурсный класс</a:t>
            </a:r>
            <a:endParaRPr lang="ru-RU" sz="36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 descr="C:\Users\User\Desktop\фото центр Вера 2\IMG_5523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696" y="1282263"/>
            <a:ext cx="5969875" cy="4014952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C:\Users\User\Desktop\фото центр Вера 2\IMG_5520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1104" y="1261240"/>
            <a:ext cx="5013434" cy="4014953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240495" y="5034455"/>
            <a:ext cx="10932002" cy="169216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2500" lnSpcReduction="20000"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endParaRPr lang="ru-RU" sz="15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</a:pPr>
            <a:endParaRPr lang="ru-RU" sz="15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</a:pPr>
            <a:endParaRPr lang="ru-RU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</a:pPr>
            <a:endParaRPr lang="ru-RU" sz="2500" b="1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ru-RU" sz="25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Оборудование ресурсного класса: 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buFontTx/>
              <a:buChar char="-"/>
            </a:pPr>
            <a:r>
              <a:rPr lang="ru-RU" sz="25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Аппаратно-программный комплекс для детей с нарушениями опорно-двигательного аппарата, </a:t>
            </a:r>
          </a:p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ru-RU" sz="25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нарушениями слуха и зрения; 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buFontTx/>
              <a:buChar char="-"/>
            </a:pPr>
            <a:r>
              <a:rPr lang="ru-RU" sz="25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Интерактивная доска; - Набор дидактического материала «Дары </a:t>
            </a:r>
            <a:r>
              <a:rPr lang="ru-RU" sz="2500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Фрёбеля</a:t>
            </a:r>
            <a:r>
              <a:rPr lang="ru-RU" sz="25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»;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buFontTx/>
              <a:buChar char="-"/>
            </a:pPr>
            <a:r>
              <a:rPr lang="ru-RU" sz="25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Утяжеляющее одеяло «Сова-нянька»;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buFontTx/>
              <a:buChar char="-"/>
            </a:pPr>
            <a:r>
              <a:rPr lang="ru-RU" sz="25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Мольберт и др.</a:t>
            </a:r>
          </a:p>
          <a:p>
            <a:pPr algn="ctr">
              <a:lnSpc>
                <a:spcPct val="90000"/>
              </a:lnSpc>
              <a:spcBef>
                <a:spcPct val="0"/>
              </a:spcBef>
            </a:pPr>
            <a:endParaRPr lang="ru-RU" sz="1600" dirty="0" smtClean="0"/>
          </a:p>
          <a:p>
            <a:pPr lvl="0" algn="ctr">
              <a:lnSpc>
                <a:spcPct val="90000"/>
              </a:lnSpc>
              <a:spcBef>
                <a:spcPct val="0"/>
              </a:spcBef>
            </a:pPr>
            <a:endParaRPr kumimoji="0" lang="ru-RU" sz="16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63730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505" y="91550"/>
            <a:ext cx="11912139" cy="664865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82385" y="457200"/>
            <a:ext cx="10706029" cy="677918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Сенсорная комната</a:t>
            </a:r>
            <a:endParaRPr lang="ru-RU" sz="36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 descr="C:\Users\User\Desktop\фото Вера центр\IMG_5503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297" y="1229709"/>
            <a:ext cx="4824247" cy="3436883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C:\Users\User\Desktop\фото Вера центр\IMG_5505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5586" y="1229709"/>
            <a:ext cx="4971393" cy="3436883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798785" y="4582510"/>
            <a:ext cx="9879725" cy="193390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kumimoji="0" lang="ru-RU" sz="3600" i="0" u="none" strike="noStrike" kern="1200" cap="none" spc="0" normalizeH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</a:p>
          <a:p>
            <a:pPr algn="ctr">
              <a:lnSpc>
                <a:spcPct val="90000"/>
              </a:lnSpc>
              <a:spcBef>
                <a:spcPct val="0"/>
              </a:spcBef>
            </a:pPr>
            <a:endParaRPr lang="ru-RU" sz="3600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</a:pPr>
            <a:endParaRPr kumimoji="0" lang="ru-RU" sz="3600" i="0" u="none" strike="noStrike" kern="1200" cap="none" spc="0" normalizeH="0" noProof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</a:pPr>
            <a:endParaRPr lang="ru-RU" sz="3600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endParaRPr lang="ru-RU" sz="5600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5600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5600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5600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5600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5600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20000"/>
              </a:lnSpc>
            </a:pPr>
            <a:endParaRPr lang="ru-RU" sz="5600" b="1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20000"/>
              </a:lnSpc>
            </a:pPr>
            <a:endParaRPr lang="ru-RU" sz="5600" b="1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20000"/>
              </a:lnSpc>
            </a:pPr>
            <a:endParaRPr lang="ru-RU" sz="5600" b="1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20000"/>
              </a:lnSpc>
            </a:pPr>
            <a:r>
              <a:rPr lang="ru-RU" sz="5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Сеансы в сенсорной комнате рекомендуется включать в комплексную систему реабилитации для сохранения и укрепления психического и эмоционального здоровья ребенка.  Окружающая среда воздействует на сохранные сенсорные органы и системы, стимулирует ослабленные и поврежденные функции зрительной, тактильной, моторно-двигательной чувствительности. Решаются такие проблемы как: повышенная конфликтность, агрессивность, трудности адаптационного периода, эмоциональная напряженность, низкий уровень коммуникативных способностей, страхи, неврозы, стрессы.</a:t>
            </a:r>
          </a:p>
          <a:p>
            <a:pPr algn="ctr">
              <a:lnSpc>
                <a:spcPct val="90000"/>
              </a:lnSpc>
              <a:spcBef>
                <a:spcPct val="0"/>
              </a:spcBef>
            </a:pPr>
            <a:endParaRPr lang="ru-RU" sz="2300" b="1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</a:pPr>
            <a:endParaRPr lang="ru-RU" sz="1400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</a:pP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63730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505" y="91550"/>
            <a:ext cx="11912139" cy="664865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82385" y="457200"/>
            <a:ext cx="10821643" cy="667408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Игровая комната</a:t>
            </a:r>
            <a:endParaRPr lang="ru-RU" sz="36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 descr="C:\Users\User\Desktop\фото Вера центр\IMG_5455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2221" y="1219202"/>
            <a:ext cx="5391806" cy="4992412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C:\Users\User\Desktop\фото центр Вера 2\IMG_5536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090" y="1219200"/>
            <a:ext cx="5338600" cy="4992414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430924" y="5087006"/>
            <a:ext cx="10767849" cy="145042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63730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505" y="91550"/>
            <a:ext cx="11912139" cy="664865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82385" y="457200"/>
            <a:ext cx="10842663" cy="719960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Массажный кабинет</a:t>
            </a:r>
            <a:endParaRPr lang="ru-RU" sz="36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 descr="C:\Users\User\Desktop\фото Вера центр\IMG_5508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851" y="1492469"/>
            <a:ext cx="5603494" cy="4824247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C:\Users\User\Desktop\фото центр Вера 3\IMG_5537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0385" y="1481959"/>
            <a:ext cx="5265683" cy="48242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963730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505" y="91550"/>
            <a:ext cx="11912139" cy="664865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81655" y="336332"/>
            <a:ext cx="7577959" cy="683172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Соляная комната</a:t>
            </a:r>
            <a:endParaRPr lang="ru-RU" sz="36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 descr="C:\Users\User\Desktop\фото центр Вера 2\IMG_5525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230" y="1093077"/>
            <a:ext cx="7426873" cy="5412826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7824953" y="1040525"/>
            <a:ext cx="3473668" cy="507649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z="1500" dirty="0" err="1" smtClean="0">
                <a:latin typeface="Times New Roman" pitchFamily="18" charset="0"/>
                <a:cs typeface="Times New Roman" pitchFamily="18" charset="0"/>
              </a:rPr>
              <a:t>Галотерапия</a:t>
            </a: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 – это лечение в условиях искусственно  воссозданного </a:t>
            </a:r>
          </a:p>
          <a:p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микроклимата природных соляных пещер. В </a:t>
            </a:r>
            <a:r>
              <a:rPr lang="ru-RU" sz="1500" dirty="0" err="1" smtClean="0">
                <a:latin typeface="Times New Roman" pitchFamily="18" charset="0"/>
                <a:cs typeface="Times New Roman" pitchFamily="18" charset="0"/>
              </a:rPr>
              <a:t>галокамере</a:t>
            </a: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 поддерживается постоянная температура без </a:t>
            </a:r>
          </a:p>
          <a:p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перепадов давления и пониженный уровень влажности при полном </a:t>
            </a:r>
          </a:p>
          <a:p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отсутствии микроорганизмов. Такого рода микроклимат является </a:t>
            </a:r>
            <a:r>
              <a:rPr lang="ru-RU" sz="1500" dirty="0" err="1" smtClean="0">
                <a:latin typeface="Times New Roman" pitchFamily="18" charset="0"/>
                <a:cs typeface="Times New Roman" pitchFamily="18" charset="0"/>
              </a:rPr>
              <a:t>гипоаллергенным</a:t>
            </a: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 и позволяет эффективно очистить дыхательные</a:t>
            </a:r>
          </a:p>
          <a:p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 пути без использования лекарственных препаратов. Предназначена</a:t>
            </a:r>
          </a:p>
          <a:p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для общего оздоровления и профилактики заболеваний верхних дыхательных путей; лечения хронического бронхита и бронхиальной астмы и  других заболеваний.</a:t>
            </a:r>
          </a:p>
          <a:p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Соляная камера обеспечивает не только лечебный эффект, но и</a:t>
            </a:r>
          </a:p>
          <a:p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 качественную </a:t>
            </a:r>
            <a:r>
              <a:rPr lang="ru-RU" sz="1500" dirty="0" err="1" smtClean="0">
                <a:latin typeface="Times New Roman" pitchFamily="18" charset="0"/>
                <a:cs typeface="Times New Roman" pitchFamily="18" charset="0"/>
              </a:rPr>
              <a:t>психоэмоциональную</a:t>
            </a: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 разгрузку.</a:t>
            </a:r>
            <a:r>
              <a:rPr lang="ru-RU" sz="1500" dirty="0" smtClean="0"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endParaRPr kumimoji="0" lang="ru-RU" sz="15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63730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505" y="91550"/>
            <a:ext cx="11912139" cy="664865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82385" y="336332"/>
            <a:ext cx="10170001" cy="683172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Логопедический кабинет</a:t>
            </a:r>
            <a:endParaRPr lang="ru-RU" sz="36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 descr="C:\Users\User\Desktop\фото Вера центр\IMG_5507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945" y="1114098"/>
            <a:ext cx="6495393" cy="5129048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C:\Users\User\Desktop\IMG_5539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8868" y="1114095"/>
            <a:ext cx="3584029" cy="285881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 descr="C:\Users\User\Desktop\IMG_5541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713976" y="3890966"/>
            <a:ext cx="2642365" cy="211257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963730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505" y="91550"/>
            <a:ext cx="11912139" cy="664865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82385" y="336332"/>
            <a:ext cx="10800622" cy="683172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ФИТО-БАР</a:t>
            </a:r>
            <a:endParaRPr lang="ru-RU" sz="36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 descr="C:\Users\User\Desktop\фото центр Вера 2\IMG_5513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394" y="1343518"/>
            <a:ext cx="5580992" cy="4784014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C:\Users\User\Desktop\фото центр Вера 2\IMG_5527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2427" y="1334815"/>
            <a:ext cx="5213131" cy="478220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963730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505" y="91550"/>
            <a:ext cx="11912139" cy="664865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82385" y="336332"/>
            <a:ext cx="10800622" cy="683172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Комната отдыха</a:t>
            </a:r>
            <a:endParaRPr lang="ru-RU" sz="36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 descr="C:\Users\User\Desktop\фото Вера центр\IMG_5487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560" y="1324304"/>
            <a:ext cx="5349764" cy="4782206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 descr="C:\Users\User\Desktop\фото центр Вера 2\IMG_5511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7833" y="1334814"/>
            <a:ext cx="5412829" cy="477169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963730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505" y="91550"/>
            <a:ext cx="11912139" cy="664865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82385" y="336332"/>
            <a:ext cx="10800622" cy="683172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Ожидаемые результаты</a:t>
            </a:r>
            <a:endParaRPr lang="ru-RU" sz="36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6" name="组合 90"/>
          <p:cNvGrpSpPr>
            <a:grpSpLocks noGrp="1"/>
          </p:cNvGrpSpPr>
          <p:nvPr/>
        </p:nvGrpSpPr>
        <p:grpSpPr bwMode="auto">
          <a:xfrm>
            <a:off x="2894670" y="1212249"/>
            <a:ext cx="5145744" cy="4578952"/>
            <a:chOff x="3540125" y="1060450"/>
            <a:chExt cx="5126038" cy="4559300"/>
          </a:xfrm>
        </p:grpSpPr>
        <p:sp>
          <p:nvSpPr>
            <p:cNvPr id="7" name="Freeform 8">
              <a:extLst/>
            </p:cNvPr>
            <p:cNvSpPr>
              <a:spLocks/>
            </p:cNvSpPr>
            <p:nvPr/>
          </p:nvSpPr>
          <p:spPr bwMode="auto">
            <a:xfrm>
              <a:off x="6632656" y="1356840"/>
              <a:ext cx="191337" cy="1091963"/>
            </a:xfrm>
            <a:custGeom>
              <a:avLst/>
              <a:gdLst>
                <a:gd name="T0" fmla="*/ 121 w 121"/>
                <a:gd name="T1" fmla="*/ 230 h 689"/>
                <a:gd name="T2" fmla="*/ 4 w 121"/>
                <a:gd name="T3" fmla="*/ 689 h 689"/>
                <a:gd name="T4" fmla="*/ 0 w 121"/>
                <a:gd name="T5" fmla="*/ 516 h 689"/>
                <a:gd name="T6" fmla="*/ 112 w 121"/>
                <a:gd name="T7" fmla="*/ 0 h 689"/>
                <a:gd name="T8" fmla="*/ 121 w 121"/>
                <a:gd name="T9" fmla="*/ 230 h 6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689">
                  <a:moveTo>
                    <a:pt x="121" y="230"/>
                  </a:moveTo>
                  <a:lnTo>
                    <a:pt x="4" y="689"/>
                  </a:lnTo>
                  <a:lnTo>
                    <a:pt x="0" y="516"/>
                  </a:lnTo>
                  <a:lnTo>
                    <a:pt x="112" y="0"/>
                  </a:lnTo>
                  <a:lnTo>
                    <a:pt x="121" y="230"/>
                  </a:lnTo>
                  <a:close/>
                </a:path>
              </a:pathLst>
            </a:custGeom>
            <a:solidFill>
              <a:srgbClr val="787878"/>
            </a:solidFill>
            <a:ln>
              <a:noFill/>
            </a:ln>
            <a:extLst/>
          </p:spPr>
          <p:txBody>
            <a:bodyPr/>
            <a:lstStyle/>
            <a:p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cs typeface="+mn-cs"/>
              </a:endParaRPr>
            </a:p>
          </p:txBody>
        </p:sp>
        <p:sp>
          <p:nvSpPr>
            <p:cNvPr id="10" name="Freeform 9">
              <a:extLst/>
            </p:cNvPr>
            <p:cNvSpPr>
              <a:spLocks/>
            </p:cNvSpPr>
            <p:nvPr/>
          </p:nvSpPr>
          <p:spPr bwMode="auto">
            <a:xfrm>
              <a:off x="5346697" y="1836169"/>
              <a:ext cx="578459" cy="928878"/>
            </a:xfrm>
            <a:custGeom>
              <a:avLst/>
              <a:gdLst>
                <a:gd name="T0" fmla="*/ 73 w 84"/>
                <a:gd name="T1" fmla="*/ 30 h 135"/>
                <a:gd name="T2" fmla="*/ 46 w 84"/>
                <a:gd name="T3" fmla="*/ 3 h 135"/>
                <a:gd name="T4" fmla="*/ 11 w 84"/>
                <a:gd name="T5" fmla="*/ 12 h 135"/>
                <a:gd name="T6" fmla="*/ 1 w 84"/>
                <a:gd name="T7" fmla="*/ 36 h 135"/>
                <a:gd name="T8" fmla="*/ 6 w 84"/>
                <a:gd name="T9" fmla="*/ 54 h 135"/>
                <a:gd name="T10" fmla="*/ 13 w 84"/>
                <a:gd name="T11" fmla="*/ 77 h 135"/>
                <a:gd name="T12" fmla="*/ 32 w 84"/>
                <a:gd name="T13" fmla="*/ 135 h 135"/>
                <a:gd name="T14" fmla="*/ 47 w 84"/>
                <a:gd name="T15" fmla="*/ 106 h 135"/>
                <a:gd name="T16" fmla="*/ 84 w 84"/>
                <a:gd name="T17" fmla="*/ 125 h 135"/>
                <a:gd name="T18" fmla="*/ 75 w 84"/>
                <a:gd name="T19" fmla="*/ 53 h 135"/>
                <a:gd name="T20" fmla="*/ 73 w 84"/>
                <a:gd name="T21" fmla="*/ 30 h 135"/>
                <a:gd name="T22" fmla="*/ 73 w 84"/>
                <a:gd name="T23" fmla="*/ 3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4" h="135">
                  <a:moveTo>
                    <a:pt x="73" y="30"/>
                  </a:moveTo>
                  <a:cubicBezTo>
                    <a:pt x="71" y="16"/>
                    <a:pt x="59" y="5"/>
                    <a:pt x="46" y="3"/>
                  </a:cubicBezTo>
                  <a:cubicBezTo>
                    <a:pt x="34" y="0"/>
                    <a:pt x="21" y="3"/>
                    <a:pt x="11" y="12"/>
                  </a:cubicBezTo>
                  <a:cubicBezTo>
                    <a:pt x="4" y="18"/>
                    <a:pt x="0" y="27"/>
                    <a:pt x="1" y="36"/>
                  </a:cubicBezTo>
                  <a:cubicBezTo>
                    <a:pt x="1" y="42"/>
                    <a:pt x="4" y="48"/>
                    <a:pt x="6" y="54"/>
                  </a:cubicBezTo>
                  <a:cubicBezTo>
                    <a:pt x="8" y="62"/>
                    <a:pt x="11" y="69"/>
                    <a:pt x="13" y="77"/>
                  </a:cubicBezTo>
                  <a:cubicBezTo>
                    <a:pt x="20" y="96"/>
                    <a:pt x="26" y="115"/>
                    <a:pt x="32" y="135"/>
                  </a:cubicBezTo>
                  <a:cubicBezTo>
                    <a:pt x="28" y="122"/>
                    <a:pt x="36" y="110"/>
                    <a:pt x="47" y="106"/>
                  </a:cubicBezTo>
                  <a:cubicBezTo>
                    <a:pt x="62" y="100"/>
                    <a:pt x="82" y="108"/>
                    <a:pt x="84" y="125"/>
                  </a:cubicBezTo>
                  <a:cubicBezTo>
                    <a:pt x="81" y="101"/>
                    <a:pt x="78" y="77"/>
                    <a:pt x="75" y="53"/>
                  </a:cubicBezTo>
                  <a:cubicBezTo>
                    <a:pt x="75" y="45"/>
                    <a:pt x="74" y="37"/>
                    <a:pt x="73" y="30"/>
                  </a:cubicBezTo>
                  <a:cubicBezTo>
                    <a:pt x="72" y="26"/>
                    <a:pt x="73" y="30"/>
                    <a:pt x="73" y="30"/>
                  </a:cubicBezTo>
                  <a:close/>
                </a:path>
              </a:pathLst>
            </a:custGeom>
            <a:solidFill>
              <a:srgbClr val="787878"/>
            </a:solidFill>
            <a:ln>
              <a:noFill/>
            </a:ln>
            <a:extLst/>
          </p:spPr>
          <p:txBody>
            <a:bodyPr/>
            <a:lstStyle/>
            <a:p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cs typeface="+mn-cs"/>
              </a:endParaRPr>
            </a:p>
          </p:txBody>
        </p:sp>
        <p:sp>
          <p:nvSpPr>
            <p:cNvPr id="11" name="Freeform 10">
              <a:extLst/>
            </p:cNvPr>
            <p:cNvSpPr>
              <a:spLocks/>
            </p:cNvSpPr>
            <p:nvPr/>
          </p:nvSpPr>
          <p:spPr bwMode="auto">
            <a:xfrm>
              <a:off x="4879480" y="2186448"/>
              <a:ext cx="708983" cy="614052"/>
            </a:xfrm>
            <a:custGeom>
              <a:avLst/>
              <a:gdLst>
                <a:gd name="T0" fmla="*/ 320 w 446"/>
                <a:gd name="T1" fmla="*/ 0 h 386"/>
                <a:gd name="T2" fmla="*/ 446 w 446"/>
                <a:gd name="T3" fmla="*/ 386 h 386"/>
                <a:gd name="T4" fmla="*/ 208 w 446"/>
                <a:gd name="T5" fmla="*/ 386 h 386"/>
                <a:gd name="T6" fmla="*/ 0 w 446"/>
                <a:gd name="T7" fmla="*/ 0 h 386"/>
                <a:gd name="T8" fmla="*/ 320 w 446"/>
                <a:gd name="T9" fmla="*/ 0 h 3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6" h="386">
                  <a:moveTo>
                    <a:pt x="320" y="0"/>
                  </a:moveTo>
                  <a:lnTo>
                    <a:pt x="446" y="386"/>
                  </a:lnTo>
                  <a:lnTo>
                    <a:pt x="208" y="386"/>
                  </a:lnTo>
                  <a:lnTo>
                    <a:pt x="0" y="0"/>
                  </a:lnTo>
                  <a:lnTo>
                    <a:pt x="320" y="0"/>
                  </a:lnTo>
                  <a:close/>
                </a:path>
              </a:pathLst>
            </a:custGeom>
            <a:solidFill>
              <a:srgbClr val="787878"/>
            </a:solidFill>
            <a:ln>
              <a:noFill/>
            </a:ln>
            <a:extLst/>
          </p:spPr>
          <p:txBody>
            <a:bodyPr/>
            <a:lstStyle/>
            <a:p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cs typeface="+mn-cs"/>
              </a:endParaRPr>
            </a:p>
          </p:txBody>
        </p:sp>
        <p:sp>
          <p:nvSpPr>
            <p:cNvPr id="12" name="Freeform 11">
              <a:extLst/>
            </p:cNvPr>
            <p:cNvSpPr>
              <a:spLocks/>
            </p:cNvSpPr>
            <p:nvPr/>
          </p:nvSpPr>
          <p:spPr bwMode="auto">
            <a:xfrm>
              <a:off x="5738270" y="2041799"/>
              <a:ext cx="157222" cy="778555"/>
            </a:xfrm>
            <a:custGeom>
              <a:avLst/>
              <a:gdLst>
                <a:gd name="T0" fmla="*/ 23 w 23"/>
                <a:gd name="T1" fmla="*/ 97 h 113"/>
                <a:gd name="T2" fmla="*/ 22 w 23"/>
                <a:gd name="T3" fmla="*/ 81 h 113"/>
                <a:gd name="T4" fmla="*/ 18 w 23"/>
                <a:gd name="T5" fmla="*/ 54 h 113"/>
                <a:gd name="T6" fmla="*/ 11 w 23"/>
                <a:gd name="T7" fmla="*/ 0 h 113"/>
                <a:gd name="T8" fmla="*/ 8 w 23"/>
                <a:gd name="T9" fmla="*/ 15 h 113"/>
                <a:gd name="T10" fmla="*/ 3 w 23"/>
                <a:gd name="T11" fmla="*/ 22 h 113"/>
                <a:gd name="T12" fmla="*/ 0 w 23"/>
                <a:gd name="T13" fmla="*/ 25 h 113"/>
                <a:gd name="T14" fmla="*/ 1 w 23"/>
                <a:gd name="T15" fmla="*/ 33 h 113"/>
                <a:gd name="T16" fmla="*/ 8 w 23"/>
                <a:gd name="T17" fmla="*/ 76 h 113"/>
                <a:gd name="T18" fmla="*/ 15 w 23"/>
                <a:gd name="T19" fmla="*/ 113 h 113"/>
                <a:gd name="T20" fmla="*/ 23 w 23"/>
                <a:gd name="T21" fmla="*/ 97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" h="113">
                  <a:moveTo>
                    <a:pt x="23" y="97"/>
                  </a:moveTo>
                  <a:cubicBezTo>
                    <a:pt x="23" y="92"/>
                    <a:pt x="22" y="86"/>
                    <a:pt x="22" y="81"/>
                  </a:cubicBezTo>
                  <a:cubicBezTo>
                    <a:pt x="20" y="72"/>
                    <a:pt x="19" y="63"/>
                    <a:pt x="18" y="54"/>
                  </a:cubicBezTo>
                  <a:cubicBezTo>
                    <a:pt x="16" y="36"/>
                    <a:pt x="13" y="18"/>
                    <a:pt x="11" y="0"/>
                  </a:cubicBezTo>
                  <a:cubicBezTo>
                    <a:pt x="12" y="5"/>
                    <a:pt x="11" y="10"/>
                    <a:pt x="8" y="15"/>
                  </a:cubicBezTo>
                  <a:cubicBezTo>
                    <a:pt x="7" y="17"/>
                    <a:pt x="5" y="20"/>
                    <a:pt x="3" y="22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8"/>
                    <a:pt x="1" y="30"/>
                    <a:pt x="1" y="33"/>
                  </a:cubicBezTo>
                  <a:cubicBezTo>
                    <a:pt x="3" y="48"/>
                    <a:pt x="6" y="62"/>
                    <a:pt x="8" y="76"/>
                  </a:cubicBezTo>
                  <a:cubicBezTo>
                    <a:pt x="11" y="88"/>
                    <a:pt x="13" y="101"/>
                    <a:pt x="15" y="113"/>
                  </a:cubicBezTo>
                  <a:cubicBezTo>
                    <a:pt x="20" y="110"/>
                    <a:pt x="23" y="104"/>
                    <a:pt x="23" y="97"/>
                  </a:cubicBezTo>
                  <a:close/>
                </a:path>
              </a:pathLst>
            </a:custGeom>
            <a:solidFill>
              <a:srgbClr val="787878"/>
            </a:solidFill>
            <a:ln>
              <a:noFill/>
            </a:ln>
            <a:extLst/>
          </p:spPr>
          <p:txBody>
            <a:bodyPr/>
            <a:lstStyle/>
            <a:p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cs typeface="+mn-cs"/>
              </a:endParaRPr>
            </a:p>
          </p:txBody>
        </p:sp>
        <p:sp>
          <p:nvSpPr>
            <p:cNvPr id="13" name="Freeform 12">
              <a:extLst/>
            </p:cNvPr>
            <p:cNvSpPr>
              <a:spLocks/>
            </p:cNvSpPr>
            <p:nvPr/>
          </p:nvSpPr>
          <p:spPr bwMode="auto">
            <a:xfrm>
              <a:off x="5806498" y="2186448"/>
              <a:ext cx="290713" cy="614052"/>
            </a:xfrm>
            <a:custGeom>
              <a:avLst/>
              <a:gdLst>
                <a:gd name="T0" fmla="*/ 173 w 182"/>
                <a:gd name="T1" fmla="*/ 0 h 386"/>
                <a:gd name="T2" fmla="*/ 182 w 182"/>
                <a:gd name="T3" fmla="*/ 386 h 386"/>
                <a:gd name="T4" fmla="*/ 52 w 182"/>
                <a:gd name="T5" fmla="*/ 386 h 386"/>
                <a:gd name="T6" fmla="*/ 0 w 182"/>
                <a:gd name="T7" fmla="*/ 0 h 386"/>
                <a:gd name="T8" fmla="*/ 173 w 182"/>
                <a:gd name="T9" fmla="*/ 0 h 3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2" h="386">
                  <a:moveTo>
                    <a:pt x="173" y="0"/>
                  </a:moveTo>
                  <a:lnTo>
                    <a:pt x="182" y="386"/>
                  </a:lnTo>
                  <a:lnTo>
                    <a:pt x="52" y="386"/>
                  </a:lnTo>
                  <a:lnTo>
                    <a:pt x="0" y="0"/>
                  </a:lnTo>
                  <a:lnTo>
                    <a:pt x="173" y="0"/>
                  </a:lnTo>
                  <a:close/>
                </a:path>
              </a:pathLst>
            </a:custGeom>
            <a:solidFill>
              <a:srgbClr val="787878"/>
            </a:solidFill>
            <a:ln>
              <a:noFill/>
            </a:ln>
            <a:extLst/>
          </p:spPr>
          <p:txBody>
            <a:bodyPr/>
            <a:lstStyle/>
            <a:p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cs typeface="+mn-cs"/>
              </a:endParaRPr>
            </a:p>
          </p:txBody>
        </p:sp>
        <p:sp>
          <p:nvSpPr>
            <p:cNvPr id="14" name="Freeform 13">
              <a:extLst/>
            </p:cNvPr>
            <p:cNvSpPr>
              <a:spLocks/>
            </p:cNvSpPr>
            <p:nvPr/>
          </p:nvSpPr>
          <p:spPr bwMode="auto">
            <a:xfrm>
              <a:off x="6082379" y="1060450"/>
              <a:ext cx="14832" cy="1740050"/>
            </a:xfrm>
            <a:custGeom>
              <a:avLst/>
              <a:gdLst>
                <a:gd name="T0" fmla="*/ 0 w 9"/>
                <a:gd name="T1" fmla="*/ 0 h 1096"/>
                <a:gd name="T2" fmla="*/ 9 w 9"/>
                <a:gd name="T3" fmla="*/ 559 h 1096"/>
                <a:gd name="T4" fmla="*/ 9 w 9"/>
                <a:gd name="T5" fmla="*/ 1096 h 1096"/>
                <a:gd name="T6" fmla="*/ 0 w 9"/>
                <a:gd name="T7" fmla="*/ 710 h 1096"/>
                <a:gd name="T8" fmla="*/ 0 w 9"/>
                <a:gd name="T9" fmla="*/ 0 h 10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1096">
                  <a:moveTo>
                    <a:pt x="0" y="0"/>
                  </a:moveTo>
                  <a:lnTo>
                    <a:pt x="9" y="559"/>
                  </a:lnTo>
                  <a:lnTo>
                    <a:pt x="9" y="1096"/>
                  </a:lnTo>
                  <a:lnTo>
                    <a:pt x="0" y="71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87878"/>
            </a:solidFill>
            <a:ln>
              <a:noFill/>
            </a:ln>
            <a:extLst/>
          </p:spPr>
          <p:txBody>
            <a:bodyPr/>
            <a:lstStyle/>
            <a:p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cs typeface="+mn-cs"/>
              </a:endParaRPr>
            </a:p>
          </p:txBody>
        </p:sp>
        <p:sp>
          <p:nvSpPr>
            <p:cNvPr id="15" name="Freeform 15">
              <a:extLst/>
            </p:cNvPr>
            <p:cNvSpPr>
              <a:spLocks/>
            </p:cNvSpPr>
            <p:nvPr/>
          </p:nvSpPr>
          <p:spPr bwMode="auto">
            <a:xfrm>
              <a:off x="4962541" y="1135611"/>
              <a:ext cx="1091656" cy="1036656"/>
            </a:xfrm>
            <a:custGeom>
              <a:avLst/>
              <a:gdLst>
                <a:gd name="T0" fmla="*/ 0 w 159"/>
                <a:gd name="T1" fmla="*/ 148 h 148"/>
                <a:gd name="T2" fmla="*/ 22 w 159"/>
                <a:gd name="T3" fmla="*/ 127 h 148"/>
                <a:gd name="T4" fmla="*/ 44 w 159"/>
                <a:gd name="T5" fmla="*/ 107 h 148"/>
                <a:gd name="T6" fmla="*/ 89 w 159"/>
                <a:gd name="T7" fmla="*/ 65 h 148"/>
                <a:gd name="T8" fmla="*/ 150 w 159"/>
                <a:gd name="T9" fmla="*/ 8 h 148"/>
                <a:gd name="T10" fmla="*/ 159 w 159"/>
                <a:gd name="T11" fmla="*/ 0 h 148"/>
                <a:gd name="T12" fmla="*/ 158 w 159"/>
                <a:gd name="T13" fmla="*/ 17 h 148"/>
                <a:gd name="T14" fmla="*/ 158 w 159"/>
                <a:gd name="T15" fmla="*/ 46 h 148"/>
                <a:gd name="T16" fmla="*/ 158 w 159"/>
                <a:gd name="T17" fmla="*/ 90 h 148"/>
                <a:gd name="T18" fmla="*/ 158 w 159"/>
                <a:gd name="T19" fmla="*/ 134 h 148"/>
                <a:gd name="T20" fmla="*/ 158 w 159"/>
                <a:gd name="T21" fmla="*/ 143 h 148"/>
                <a:gd name="T22" fmla="*/ 158 w 159"/>
                <a:gd name="T23" fmla="*/ 148 h 148"/>
                <a:gd name="T24" fmla="*/ 141 w 159"/>
                <a:gd name="T25" fmla="*/ 148 h 148"/>
                <a:gd name="T26" fmla="*/ 131 w 159"/>
                <a:gd name="T27" fmla="*/ 148 h 148"/>
                <a:gd name="T28" fmla="*/ 129 w 159"/>
                <a:gd name="T29" fmla="*/ 117 h 148"/>
                <a:gd name="T30" fmla="*/ 95 w 159"/>
                <a:gd name="T31" fmla="*/ 99 h 148"/>
                <a:gd name="T32" fmla="*/ 94 w 159"/>
                <a:gd name="T33" fmla="*/ 99 h 148"/>
                <a:gd name="T34" fmla="*/ 59 w 159"/>
                <a:gd name="T35" fmla="*/ 115 h 148"/>
                <a:gd name="T36" fmla="*/ 54 w 159"/>
                <a:gd name="T37" fmla="*/ 148 h 148"/>
                <a:gd name="T38" fmla="*/ 0 w 159"/>
                <a:gd name="T39" fmla="*/ 148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59" h="148">
                  <a:moveTo>
                    <a:pt x="0" y="148"/>
                  </a:moveTo>
                  <a:cubicBezTo>
                    <a:pt x="22" y="127"/>
                    <a:pt x="22" y="127"/>
                    <a:pt x="22" y="127"/>
                  </a:cubicBezTo>
                  <a:cubicBezTo>
                    <a:pt x="44" y="107"/>
                    <a:pt x="44" y="107"/>
                    <a:pt x="44" y="107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150" y="8"/>
                    <a:pt x="150" y="8"/>
                    <a:pt x="150" y="8"/>
                  </a:cubicBezTo>
                  <a:cubicBezTo>
                    <a:pt x="159" y="0"/>
                    <a:pt x="159" y="0"/>
                    <a:pt x="159" y="0"/>
                  </a:cubicBezTo>
                  <a:cubicBezTo>
                    <a:pt x="158" y="17"/>
                    <a:pt x="158" y="17"/>
                    <a:pt x="158" y="17"/>
                  </a:cubicBezTo>
                  <a:cubicBezTo>
                    <a:pt x="158" y="46"/>
                    <a:pt x="158" y="46"/>
                    <a:pt x="158" y="46"/>
                  </a:cubicBezTo>
                  <a:cubicBezTo>
                    <a:pt x="158" y="90"/>
                    <a:pt x="158" y="90"/>
                    <a:pt x="158" y="90"/>
                  </a:cubicBezTo>
                  <a:cubicBezTo>
                    <a:pt x="158" y="134"/>
                    <a:pt x="158" y="134"/>
                    <a:pt x="158" y="134"/>
                  </a:cubicBezTo>
                  <a:cubicBezTo>
                    <a:pt x="158" y="143"/>
                    <a:pt x="158" y="143"/>
                    <a:pt x="158" y="143"/>
                  </a:cubicBezTo>
                  <a:cubicBezTo>
                    <a:pt x="158" y="148"/>
                    <a:pt x="158" y="148"/>
                    <a:pt x="158" y="148"/>
                  </a:cubicBezTo>
                  <a:cubicBezTo>
                    <a:pt x="155" y="148"/>
                    <a:pt x="150" y="148"/>
                    <a:pt x="141" y="148"/>
                  </a:cubicBezTo>
                  <a:cubicBezTo>
                    <a:pt x="131" y="148"/>
                    <a:pt x="131" y="148"/>
                    <a:pt x="131" y="148"/>
                  </a:cubicBezTo>
                  <a:cubicBezTo>
                    <a:pt x="135" y="138"/>
                    <a:pt x="134" y="126"/>
                    <a:pt x="129" y="117"/>
                  </a:cubicBezTo>
                  <a:cubicBezTo>
                    <a:pt x="122" y="106"/>
                    <a:pt x="109" y="99"/>
                    <a:pt x="95" y="99"/>
                  </a:cubicBezTo>
                  <a:cubicBezTo>
                    <a:pt x="94" y="99"/>
                    <a:pt x="94" y="99"/>
                    <a:pt x="94" y="99"/>
                  </a:cubicBezTo>
                  <a:cubicBezTo>
                    <a:pt x="80" y="99"/>
                    <a:pt x="67" y="105"/>
                    <a:pt x="59" y="115"/>
                  </a:cubicBezTo>
                  <a:cubicBezTo>
                    <a:pt x="52" y="125"/>
                    <a:pt x="50" y="137"/>
                    <a:pt x="54" y="148"/>
                  </a:cubicBezTo>
                  <a:lnTo>
                    <a:pt x="0" y="148"/>
                  </a:lnTo>
                  <a:close/>
                </a:path>
              </a:pathLst>
            </a:custGeom>
            <a:solidFill>
              <a:srgbClr val="07C0D5"/>
            </a:solidFill>
            <a:ln>
              <a:noFill/>
            </a:ln>
          </p:spPr>
          <p:txBody>
            <a:bodyPr/>
            <a:lstStyle/>
            <a:p>
              <a:pPr algn="ctr"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cs typeface="+mn-cs"/>
              </a:endParaRPr>
            </a:p>
          </p:txBody>
        </p:sp>
        <p:sp>
          <p:nvSpPr>
            <p:cNvPr id="16" name="Freeform 16">
              <a:extLst/>
            </p:cNvPr>
            <p:cNvSpPr>
              <a:spLocks/>
            </p:cNvSpPr>
            <p:nvPr/>
          </p:nvSpPr>
          <p:spPr bwMode="auto">
            <a:xfrm>
              <a:off x="6116493" y="2180776"/>
              <a:ext cx="495398" cy="619724"/>
            </a:xfrm>
            <a:custGeom>
              <a:avLst/>
              <a:gdLst>
                <a:gd name="T0" fmla="*/ 294 w 312"/>
                <a:gd name="T1" fmla="*/ 0 h 390"/>
                <a:gd name="T2" fmla="*/ 281 w 312"/>
                <a:gd name="T3" fmla="*/ 0 h 390"/>
                <a:gd name="T4" fmla="*/ 0 w 312"/>
                <a:gd name="T5" fmla="*/ 0 h 390"/>
                <a:gd name="T6" fmla="*/ 0 w 312"/>
                <a:gd name="T7" fmla="*/ 390 h 390"/>
                <a:gd name="T8" fmla="*/ 208 w 312"/>
                <a:gd name="T9" fmla="*/ 390 h 390"/>
                <a:gd name="T10" fmla="*/ 216 w 312"/>
                <a:gd name="T11" fmla="*/ 390 h 390"/>
                <a:gd name="T12" fmla="*/ 229 w 312"/>
                <a:gd name="T13" fmla="*/ 390 h 390"/>
                <a:gd name="T14" fmla="*/ 312 w 312"/>
                <a:gd name="T15" fmla="*/ 0 h 390"/>
                <a:gd name="T16" fmla="*/ 294 w 312"/>
                <a:gd name="T17" fmla="*/ 0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2" h="390">
                  <a:moveTo>
                    <a:pt x="294" y="0"/>
                  </a:moveTo>
                  <a:lnTo>
                    <a:pt x="281" y="0"/>
                  </a:lnTo>
                  <a:lnTo>
                    <a:pt x="0" y="0"/>
                  </a:lnTo>
                  <a:lnTo>
                    <a:pt x="0" y="390"/>
                  </a:lnTo>
                  <a:lnTo>
                    <a:pt x="208" y="390"/>
                  </a:lnTo>
                  <a:lnTo>
                    <a:pt x="216" y="390"/>
                  </a:lnTo>
                  <a:lnTo>
                    <a:pt x="229" y="390"/>
                  </a:lnTo>
                  <a:lnTo>
                    <a:pt x="312" y="0"/>
                  </a:lnTo>
                  <a:lnTo>
                    <a:pt x="294" y="0"/>
                  </a:lnTo>
                  <a:close/>
                </a:path>
              </a:pathLst>
            </a:custGeom>
            <a:solidFill>
              <a:srgbClr val="787878"/>
            </a:solidFill>
            <a:ln>
              <a:noFill/>
            </a:ln>
            <a:extLst/>
          </p:spPr>
          <p:txBody>
            <a:bodyPr/>
            <a:lstStyle/>
            <a:p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cs typeface="+mn-cs"/>
              </a:endParaRPr>
            </a:p>
          </p:txBody>
        </p:sp>
        <p:sp>
          <p:nvSpPr>
            <p:cNvPr id="17" name="Freeform 17">
              <a:extLst/>
            </p:cNvPr>
            <p:cNvSpPr>
              <a:spLocks/>
            </p:cNvSpPr>
            <p:nvPr/>
          </p:nvSpPr>
          <p:spPr bwMode="auto">
            <a:xfrm>
              <a:off x="5394161" y="2119796"/>
              <a:ext cx="240283" cy="700558"/>
            </a:xfrm>
            <a:custGeom>
              <a:avLst/>
              <a:gdLst>
                <a:gd name="T0" fmla="*/ 9 w 35"/>
                <a:gd name="T1" fmla="*/ 14 h 102"/>
                <a:gd name="T2" fmla="*/ 0 w 35"/>
                <a:gd name="T3" fmla="*/ 0 h 102"/>
                <a:gd name="T4" fmla="*/ 17 w 35"/>
                <a:gd name="T5" fmla="*/ 56 h 102"/>
                <a:gd name="T6" fmla="*/ 25 w 35"/>
                <a:gd name="T7" fmla="*/ 83 h 102"/>
                <a:gd name="T8" fmla="*/ 35 w 35"/>
                <a:gd name="T9" fmla="*/ 102 h 102"/>
                <a:gd name="T10" fmla="*/ 15 w 35"/>
                <a:gd name="T11" fmla="*/ 33 h 102"/>
                <a:gd name="T12" fmla="*/ 9 w 35"/>
                <a:gd name="T13" fmla="*/ 14 h 102"/>
                <a:gd name="T14" fmla="*/ 9 w 35"/>
                <a:gd name="T15" fmla="*/ 14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5" h="102">
                  <a:moveTo>
                    <a:pt x="9" y="14"/>
                  </a:moveTo>
                  <a:cubicBezTo>
                    <a:pt x="5" y="10"/>
                    <a:pt x="1" y="6"/>
                    <a:pt x="0" y="0"/>
                  </a:cubicBezTo>
                  <a:cubicBezTo>
                    <a:pt x="5" y="19"/>
                    <a:pt x="11" y="37"/>
                    <a:pt x="17" y="56"/>
                  </a:cubicBezTo>
                  <a:cubicBezTo>
                    <a:pt x="20" y="65"/>
                    <a:pt x="22" y="74"/>
                    <a:pt x="25" y="83"/>
                  </a:cubicBezTo>
                  <a:cubicBezTo>
                    <a:pt x="28" y="90"/>
                    <a:pt x="29" y="98"/>
                    <a:pt x="35" y="102"/>
                  </a:cubicBezTo>
                  <a:cubicBezTo>
                    <a:pt x="29" y="79"/>
                    <a:pt x="22" y="56"/>
                    <a:pt x="15" y="33"/>
                  </a:cubicBezTo>
                  <a:cubicBezTo>
                    <a:pt x="13" y="27"/>
                    <a:pt x="11" y="20"/>
                    <a:pt x="9" y="14"/>
                  </a:cubicBezTo>
                  <a:cubicBezTo>
                    <a:pt x="9" y="13"/>
                    <a:pt x="9" y="14"/>
                    <a:pt x="9" y="14"/>
                  </a:cubicBezTo>
                  <a:close/>
                </a:path>
              </a:pathLst>
            </a:custGeom>
            <a:solidFill>
              <a:srgbClr val="787878"/>
            </a:solidFill>
            <a:ln>
              <a:noFill/>
            </a:ln>
            <a:extLst/>
          </p:spPr>
          <p:txBody>
            <a:bodyPr/>
            <a:lstStyle/>
            <a:p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cs typeface="+mn-cs"/>
              </a:endParaRPr>
            </a:p>
          </p:txBody>
        </p:sp>
        <p:sp>
          <p:nvSpPr>
            <p:cNvPr id="18" name="Freeform 18">
              <a:extLst/>
            </p:cNvPr>
            <p:cNvSpPr>
              <a:spLocks/>
            </p:cNvSpPr>
            <p:nvPr/>
          </p:nvSpPr>
          <p:spPr bwMode="auto">
            <a:xfrm>
              <a:off x="6686052" y="2180776"/>
              <a:ext cx="735681" cy="619724"/>
            </a:xfrm>
            <a:custGeom>
              <a:avLst/>
              <a:gdLst>
                <a:gd name="T0" fmla="*/ 160 w 463"/>
                <a:gd name="T1" fmla="*/ 0 h 390"/>
                <a:gd name="T2" fmla="*/ 147 w 463"/>
                <a:gd name="T3" fmla="*/ 0 h 390"/>
                <a:gd name="T4" fmla="*/ 134 w 463"/>
                <a:gd name="T5" fmla="*/ 0 h 390"/>
                <a:gd name="T6" fmla="*/ 0 w 463"/>
                <a:gd name="T7" fmla="*/ 390 h 390"/>
                <a:gd name="T8" fmla="*/ 13 w 463"/>
                <a:gd name="T9" fmla="*/ 390 h 390"/>
                <a:gd name="T10" fmla="*/ 22 w 463"/>
                <a:gd name="T11" fmla="*/ 390 h 390"/>
                <a:gd name="T12" fmla="*/ 243 w 463"/>
                <a:gd name="T13" fmla="*/ 390 h 390"/>
                <a:gd name="T14" fmla="*/ 463 w 463"/>
                <a:gd name="T15" fmla="*/ 0 h 390"/>
                <a:gd name="T16" fmla="*/ 160 w 463"/>
                <a:gd name="T17" fmla="*/ 0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3" h="390">
                  <a:moveTo>
                    <a:pt x="160" y="0"/>
                  </a:moveTo>
                  <a:lnTo>
                    <a:pt x="147" y="0"/>
                  </a:lnTo>
                  <a:lnTo>
                    <a:pt x="134" y="0"/>
                  </a:lnTo>
                  <a:lnTo>
                    <a:pt x="0" y="390"/>
                  </a:lnTo>
                  <a:lnTo>
                    <a:pt x="13" y="390"/>
                  </a:lnTo>
                  <a:lnTo>
                    <a:pt x="22" y="390"/>
                  </a:lnTo>
                  <a:lnTo>
                    <a:pt x="243" y="390"/>
                  </a:lnTo>
                  <a:lnTo>
                    <a:pt x="463" y="0"/>
                  </a:lnTo>
                  <a:lnTo>
                    <a:pt x="160" y="0"/>
                  </a:lnTo>
                  <a:close/>
                </a:path>
              </a:pathLst>
            </a:custGeom>
            <a:solidFill>
              <a:srgbClr val="787878"/>
            </a:solidFill>
            <a:ln>
              <a:noFill/>
            </a:ln>
            <a:extLst/>
          </p:spPr>
          <p:txBody>
            <a:bodyPr/>
            <a:lstStyle/>
            <a:p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cs typeface="+mn-cs"/>
              </a:endParaRPr>
            </a:p>
          </p:txBody>
        </p:sp>
        <p:sp>
          <p:nvSpPr>
            <p:cNvPr id="19" name="Freeform 19">
              <a:extLst/>
            </p:cNvPr>
            <p:cNvSpPr>
              <a:spLocks/>
            </p:cNvSpPr>
            <p:nvPr/>
          </p:nvSpPr>
          <p:spPr bwMode="auto">
            <a:xfrm>
              <a:off x="6405723" y="2216229"/>
              <a:ext cx="136457" cy="666523"/>
            </a:xfrm>
            <a:custGeom>
              <a:avLst/>
              <a:gdLst>
                <a:gd name="T0" fmla="*/ 1 w 20"/>
                <a:gd name="T1" fmla="*/ 93 h 97"/>
                <a:gd name="T2" fmla="*/ 4 w 20"/>
                <a:gd name="T3" fmla="*/ 87 h 97"/>
                <a:gd name="T4" fmla="*/ 4 w 20"/>
                <a:gd name="T5" fmla="*/ 83 h 97"/>
                <a:gd name="T6" fmla="*/ 8 w 20"/>
                <a:gd name="T7" fmla="*/ 66 h 97"/>
                <a:gd name="T8" fmla="*/ 16 w 20"/>
                <a:gd name="T9" fmla="*/ 20 h 97"/>
                <a:gd name="T10" fmla="*/ 20 w 20"/>
                <a:gd name="T11" fmla="*/ 0 h 97"/>
                <a:gd name="T12" fmla="*/ 15 w 20"/>
                <a:gd name="T13" fmla="*/ 15 h 97"/>
                <a:gd name="T14" fmla="*/ 10 w 20"/>
                <a:gd name="T15" fmla="*/ 42 h 97"/>
                <a:gd name="T16" fmla="*/ 0 w 20"/>
                <a:gd name="T17" fmla="*/ 97 h 97"/>
                <a:gd name="T18" fmla="*/ 1 w 20"/>
                <a:gd name="T19" fmla="*/ 93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" h="97">
                  <a:moveTo>
                    <a:pt x="1" y="93"/>
                  </a:moveTo>
                  <a:cubicBezTo>
                    <a:pt x="2" y="91"/>
                    <a:pt x="3" y="89"/>
                    <a:pt x="4" y="87"/>
                  </a:cubicBezTo>
                  <a:cubicBezTo>
                    <a:pt x="4" y="86"/>
                    <a:pt x="4" y="85"/>
                    <a:pt x="4" y="83"/>
                  </a:cubicBezTo>
                  <a:cubicBezTo>
                    <a:pt x="6" y="77"/>
                    <a:pt x="7" y="72"/>
                    <a:pt x="8" y="66"/>
                  </a:cubicBezTo>
                  <a:cubicBezTo>
                    <a:pt x="10" y="51"/>
                    <a:pt x="13" y="36"/>
                    <a:pt x="16" y="20"/>
                  </a:cubicBezTo>
                  <a:cubicBezTo>
                    <a:pt x="17" y="13"/>
                    <a:pt x="19" y="6"/>
                    <a:pt x="20" y="0"/>
                  </a:cubicBezTo>
                  <a:cubicBezTo>
                    <a:pt x="17" y="4"/>
                    <a:pt x="16" y="9"/>
                    <a:pt x="15" y="15"/>
                  </a:cubicBezTo>
                  <a:cubicBezTo>
                    <a:pt x="13" y="24"/>
                    <a:pt x="11" y="33"/>
                    <a:pt x="10" y="42"/>
                  </a:cubicBezTo>
                  <a:cubicBezTo>
                    <a:pt x="7" y="61"/>
                    <a:pt x="3" y="79"/>
                    <a:pt x="0" y="97"/>
                  </a:cubicBezTo>
                  <a:cubicBezTo>
                    <a:pt x="0" y="95"/>
                    <a:pt x="1" y="94"/>
                    <a:pt x="1" y="93"/>
                  </a:cubicBezTo>
                  <a:close/>
                </a:path>
              </a:pathLst>
            </a:custGeom>
            <a:solidFill>
              <a:srgbClr val="787878"/>
            </a:solidFill>
            <a:ln>
              <a:noFill/>
            </a:ln>
            <a:extLst/>
          </p:spPr>
          <p:txBody>
            <a:bodyPr/>
            <a:lstStyle/>
            <a:p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cs typeface="+mn-cs"/>
              </a:endParaRPr>
            </a:p>
          </p:txBody>
        </p:sp>
        <p:sp>
          <p:nvSpPr>
            <p:cNvPr id="20" name="Freeform 20">
              <a:extLst/>
            </p:cNvPr>
            <p:cNvSpPr>
              <a:spLocks/>
            </p:cNvSpPr>
            <p:nvPr/>
          </p:nvSpPr>
          <p:spPr bwMode="auto">
            <a:xfrm>
              <a:off x="6740932" y="2207720"/>
              <a:ext cx="269948" cy="762956"/>
            </a:xfrm>
            <a:custGeom>
              <a:avLst/>
              <a:gdLst>
                <a:gd name="T0" fmla="*/ 37 w 39"/>
                <a:gd name="T1" fmla="*/ 30 h 111"/>
                <a:gd name="T2" fmla="*/ 2 w 39"/>
                <a:gd name="T3" fmla="*/ 111 h 111"/>
                <a:gd name="T4" fmla="*/ 3 w 39"/>
                <a:gd name="T5" fmla="*/ 109 h 111"/>
                <a:gd name="T6" fmla="*/ 4 w 39"/>
                <a:gd name="T7" fmla="*/ 107 h 111"/>
                <a:gd name="T8" fmla="*/ 4 w 39"/>
                <a:gd name="T9" fmla="*/ 104 h 111"/>
                <a:gd name="T10" fmla="*/ 4 w 39"/>
                <a:gd name="T11" fmla="*/ 102 h 111"/>
                <a:gd name="T12" fmla="*/ 4 w 39"/>
                <a:gd name="T13" fmla="*/ 99 h 111"/>
                <a:gd name="T14" fmla="*/ 3 w 39"/>
                <a:gd name="T15" fmla="*/ 95 h 111"/>
                <a:gd name="T16" fmla="*/ 1 w 39"/>
                <a:gd name="T17" fmla="*/ 92 h 111"/>
                <a:gd name="T18" fmla="*/ 0 w 39"/>
                <a:gd name="T19" fmla="*/ 89 h 111"/>
                <a:gd name="T20" fmla="*/ 33 w 39"/>
                <a:gd name="T21" fmla="*/ 0 h 111"/>
                <a:gd name="T22" fmla="*/ 35 w 39"/>
                <a:gd name="T23" fmla="*/ 4 h 111"/>
                <a:gd name="T24" fmla="*/ 37 w 39"/>
                <a:gd name="T25" fmla="*/ 8 h 111"/>
                <a:gd name="T26" fmla="*/ 38 w 39"/>
                <a:gd name="T27" fmla="*/ 13 h 111"/>
                <a:gd name="T28" fmla="*/ 39 w 39"/>
                <a:gd name="T29" fmla="*/ 17 h 111"/>
                <a:gd name="T30" fmla="*/ 39 w 39"/>
                <a:gd name="T31" fmla="*/ 21 h 111"/>
                <a:gd name="T32" fmla="*/ 39 w 39"/>
                <a:gd name="T33" fmla="*/ 24 h 111"/>
                <a:gd name="T34" fmla="*/ 38 w 39"/>
                <a:gd name="T35" fmla="*/ 27 h 111"/>
                <a:gd name="T36" fmla="*/ 37 w 39"/>
                <a:gd name="T37" fmla="*/ 3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9" h="111">
                  <a:moveTo>
                    <a:pt x="37" y="30"/>
                  </a:moveTo>
                  <a:cubicBezTo>
                    <a:pt x="25" y="57"/>
                    <a:pt x="14" y="84"/>
                    <a:pt x="2" y="111"/>
                  </a:cubicBezTo>
                  <a:cubicBezTo>
                    <a:pt x="3" y="111"/>
                    <a:pt x="3" y="110"/>
                    <a:pt x="3" y="109"/>
                  </a:cubicBezTo>
                  <a:cubicBezTo>
                    <a:pt x="3" y="108"/>
                    <a:pt x="4" y="108"/>
                    <a:pt x="4" y="107"/>
                  </a:cubicBezTo>
                  <a:cubicBezTo>
                    <a:pt x="4" y="106"/>
                    <a:pt x="4" y="105"/>
                    <a:pt x="4" y="104"/>
                  </a:cubicBezTo>
                  <a:cubicBezTo>
                    <a:pt x="4" y="104"/>
                    <a:pt x="4" y="103"/>
                    <a:pt x="4" y="102"/>
                  </a:cubicBezTo>
                  <a:cubicBezTo>
                    <a:pt x="4" y="101"/>
                    <a:pt x="4" y="100"/>
                    <a:pt x="4" y="99"/>
                  </a:cubicBezTo>
                  <a:cubicBezTo>
                    <a:pt x="3" y="98"/>
                    <a:pt x="3" y="96"/>
                    <a:pt x="3" y="95"/>
                  </a:cubicBezTo>
                  <a:cubicBezTo>
                    <a:pt x="2" y="94"/>
                    <a:pt x="2" y="93"/>
                    <a:pt x="1" y="92"/>
                  </a:cubicBezTo>
                  <a:cubicBezTo>
                    <a:pt x="1" y="91"/>
                    <a:pt x="0" y="90"/>
                    <a:pt x="0" y="89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4" y="2"/>
                    <a:pt x="35" y="3"/>
                    <a:pt x="35" y="4"/>
                  </a:cubicBezTo>
                  <a:cubicBezTo>
                    <a:pt x="36" y="6"/>
                    <a:pt x="37" y="7"/>
                    <a:pt x="37" y="8"/>
                  </a:cubicBezTo>
                  <a:cubicBezTo>
                    <a:pt x="38" y="10"/>
                    <a:pt x="38" y="11"/>
                    <a:pt x="38" y="13"/>
                  </a:cubicBezTo>
                  <a:cubicBezTo>
                    <a:pt x="39" y="14"/>
                    <a:pt x="39" y="16"/>
                    <a:pt x="39" y="17"/>
                  </a:cubicBezTo>
                  <a:cubicBezTo>
                    <a:pt x="39" y="18"/>
                    <a:pt x="39" y="19"/>
                    <a:pt x="39" y="21"/>
                  </a:cubicBezTo>
                  <a:cubicBezTo>
                    <a:pt x="39" y="22"/>
                    <a:pt x="39" y="23"/>
                    <a:pt x="39" y="24"/>
                  </a:cubicBezTo>
                  <a:cubicBezTo>
                    <a:pt x="38" y="25"/>
                    <a:pt x="38" y="26"/>
                    <a:pt x="38" y="27"/>
                  </a:cubicBezTo>
                  <a:cubicBezTo>
                    <a:pt x="38" y="28"/>
                    <a:pt x="37" y="29"/>
                    <a:pt x="37" y="30"/>
                  </a:cubicBezTo>
                  <a:close/>
                </a:path>
              </a:pathLst>
            </a:custGeom>
            <a:solidFill>
              <a:srgbClr val="787878"/>
            </a:solidFill>
            <a:ln>
              <a:noFill/>
            </a:ln>
            <a:extLst/>
          </p:spPr>
          <p:txBody>
            <a:bodyPr/>
            <a:lstStyle/>
            <a:p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cs typeface="+mn-cs"/>
              </a:endParaRPr>
            </a:p>
          </p:txBody>
        </p:sp>
        <p:sp>
          <p:nvSpPr>
            <p:cNvPr id="21" name="Freeform 21">
              <a:extLst/>
            </p:cNvPr>
            <p:cNvSpPr>
              <a:spLocks/>
            </p:cNvSpPr>
            <p:nvPr/>
          </p:nvSpPr>
          <p:spPr bwMode="auto">
            <a:xfrm>
              <a:off x="6740932" y="2207720"/>
              <a:ext cx="281813" cy="762956"/>
            </a:xfrm>
            <a:custGeom>
              <a:avLst/>
              <a:gdLst>
                <a:gd name="T0" fmla="*/ 37 w 41"/>
                <a:gd name="T1" fmla="*/ 30 h 111"/>
                <a:gd name="T2" fmla="*/ 8 w 41"/>
                <a:gd name="T3" fmla="*/ 97 h 111"/>
                <a:gd name="T4" fmla="*/ 2 w 41"/>
                <a:gd name="T5" fmla="*/ 111 h 111"/>
                <a:gd name="T6" fmla="*/ 1 w 41"/>
                <a:gd name="T7" fmla="*/ 92 h 111"/>
                <a:gd name="T8" fmla="*/ 0 w 41"/>
                <a:gd name="T9" fmla="*/ 88 h 111"/>
                <a:gd name="T10" fmla="*/ 5 w 41"/>
                <a:gd name="T11" fmla="*/ 76 h 111"/>
                <a:gd name="T12" fmla="*/ 21 w 41"/>
                <a:gd name="T13" fmla="*/ 34 h 111"/>
                <a:gd name="T14" fmla="*/ 33 w 41"/>
                <a:gd name="T15" fmla="*/ 0 h 111"/>
                <a:gd name="T16" fmla="*/ 37 w 41"/>
                <a:gd name="T17" fmla="*/ 3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1" h="111">
                  <a:moveTo>
                    <a:pt x="37" y="30"/>
                  </a:moveTo>
                  <a:cubicBezTo>
                    <a:pt x="27" y="52"/>
                    <a:pt x="18" y="74"/>
                    <a:pt x="8" y="97"/>
                  </a:cubicBezTo>
                  <a:cubicBezTo>
                    <a:pt x="6" y="102"/>
                    <a:pt x="4" y="106"/>
                    <a:pt x="2" y="111"/>
                  </a:cubicBezTo>
                  <a:cubicBezTo>
                    <a:pt x="5" y="105"/>
                    <a:pt x="4" y="98"/>
                    <a:pt x="1" y="92"/>
                  </a:cubicBezTo>
                  <a:cubicBezTo>
                    <a:pt x="0" y="89"/>
                    <a:pt x="0" y="90"/>
                    <a:pt x="0" y="88"/>
                  </a:cubicBezTo>
                  <a:cubicBezTo>
                    <a:pt x="2" y="84"/>
                    <a:pt x="3" y="80"/>
                    <a:pt x="5" y="76"/>
                  </a:cubicBezTo>
                  <a:cubicBezTo>
                    <a:pt x="10" y="62"/>
                    <a:pt x="15" y="48"/>
                    <a:pt x="21" y="34"/>
                  </a:cubicBezTo>
                  <a:cubicBezTo>
                    <a:pt x="25" y="23"/>
                    <a:pt x="29" y="12"/>
                    <a:pt x="33" y="0"/>
                  </a:cubicBezTo>
                  <a:cubicBezTo>
                    <a:pt x="39" y="9"/>
                    <a:pt x="41" y="20"/>
                    <a:pt x="37" y="30"/>
                  </a:cubicBezTo>
                  <a:close/>
                </a:path>
              </a:pathLst>
            </a:custGeom>
            <a:solidFill>
              <a:srgbClr val="787878"/>
            </a:solidFill>
            <a:ln>
              <a:noFill/>
            </a:ln>
            <a:extLst/>
          </p:spPr>
          <p:txBody>
            <a:bodyPr/>
            <a:lstStyle/>
            <a:p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cs typeface="+mn-cs"/>
              </a:endParaRPr>
            </a:p>
          </p:txBody>
        </p:sp>
        <p:sp>
          <p:nvSpPr>
            <p:cNvPr id="22" name="Freeform 22">
              <a:extLst/>
            </p:cNvPr>
            <p:cNvSpPr>
              <a:spLocks/>
            </p:cNvSpPr>
            <p:nvPr/>
          </p:nvSpPr>
          <p:spPr bwMode="auto">
            <a:xfrm>
              <a:off x="6425004" y="2291390"/>
              <a:ext cx="536929" cy="784228"/>
            </a:xfrm>
            <a:custGeom>
              <a:avLst/>
              <a:gdLst>
                <a:gd name="T0" fmla="*/ 78 w 78"/>
                <a:gd name="T1" fmla="*/ 18 h 114"/>
                <a:gd name="T2" fmla="*/ 42 w 78"/>
                <a:gd name="T3" fmla="*/ 33 h 114"/>
                <a:gd name="T4" fmla="*/ 17 w 78"/>
                <a:gd name="T5" fmla="*/ 0 h 114"/>
                <a:gd name="T6" fmla="*/ 8 w 78"/>
                <a:gd name="T7" fmla="*/ 47 h 114"/>
                <a:gd name="T8" fmla="*/ 3 w 78"/>
                <a:gd name="T9" fmla="*/ 71 h 114"/>
                <a:gd name="T10" fmla="*/ 1 w 78"/>
                <a:gd name="T11" fmla="*/ 82 h 114"/>
                <a:gd name="T12" fmla="*/ 0 w 78"/>
                <a:gd name="T13" fmla="*/ 91 h 114"/>
                <a:gd name="T14" fmla="*/ 30 w 78"/>
                <a:gd name="T15" fmla="*/ 111 h 114"/>
                <a:gd name="T16" fmla="*/ 45 w 78"/>
                <a:gd name="T17" fmla="*/ 97 h 114"/>
                <a:gd name="T18" fmla="*/ 74 w 78"/>
                <a:gd name="T19" fmla="*/ 26 h 114"/>
                <a:gd name="T20" fmla="*/ 78 w 78"/>
                <a:gd name="T21" fmla="*/ 16 h 114"/>
                <a:gd name="T22" fmla="*/ 78 w 78"/>
                <a:gd name="T23" fmla="*/ 18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8" h="114">
                  <a:moveTo>
                    <a:pt x="78" y="18"/>
                  </a:moveTo>
                  <a:cubicBezTo>
                    <a:pt x="71" y="31"/>
                    <a:pt x="55" y="36"/>
                    <a:pt x="42" y="33"/>
                  </a:cubicBezTo>
                  <a:cubicBezTo>
                    <a:pt x="27" y="30"/>
                    <a:pt x="14" y="16"/>
                    <a:pt x="17" y="0"/>
                  </a:cubicBezTo>
                  <a:cubicBezTo>
                    <a:pt x="14" y="16"/>
                    <a:pt x="11" y="32"/>
                    <a:pt x="8" y="47"/>
                  </a:cubicBezTo>
                  <a:cubicBezTo>
                    <a:pt x="6" y="55"/>
                    <a:pt x="5" y="63"/>
                    <a:pt x="3" y="71"/>
                  </a:cubicBezTo>
                  <a:cubicBezTo>
                    <a:pt x="3" y="75"/>
                    <a:pt x="2" y="79"/>
                    <a:pt x="1" y="82"/>
                  </a:cubicBezTo>
                  <a:cubicBezTo>
                    <a:pt x="1" y="85"/>
                    <a:pt x="0" y="88"/>
                    <a:pt x="0" y="91"/>
                  </a:cubicBezTo>
                  <a:cubicBezTo>
                    <a:pt x="1" y="105"/>
                    <a:pt x="17" y="114"/>
                    <a:pt x="30" y="111"/>
                  </a:cubicBezTo>
                  <a:cubicBezTo>
                    <a:pt x="37" y="109"/>
                    <a:pt x="43" y="104"/>
                    <a:pt x="45" y="97"/>
                  </a:cubicBezTo>
                  <a:cubicBezTo>
                    <a:pt x="55" y="73"/>
                    <a:pt x="65" y="50"/>
                    <a:pt x="74" y="26"/>
                  </a:cubicBezTo>
                  <a:cubicBezTo>
                    <a:pt x="76" y="23"/>
                    <a:pt x="77" y="19"/>
                    <a:pt x="78" y="16"/>
                  </a:cubicBezTo>
                  <a:cubicBezTo>
                    <a:pt x="78" y="16"/>
                    <a:pt x="78" y="17"/>
                    <a:pt x="78" y="18"/>
                  </a:cubicBezTo>
                  <a:close/>
                </a:path>
              </a:pathLst>
            </a:custGeom>
            <a:solidFill>
              <a:srgbClr val="787878"/>
            </a:solidFill>
            <a:ln>
              <a:noFill/>
            </a:ln>
            <a:extLst/>
          </p:spPr>
          <p:txBody>
            <a:bodyPr/>
            <a:lstStyle/>
            <a:p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cs typeface="+mn-cs"/>
              </a:endParaRPr>
            </a:p>
          </p:txBody>
        </p:sp>
        <p:sp>
          <p:nvSpPr>
            <p:cNvPr id="23" name="Freeform 23">
              <a:extLst/>
            </p:cNvPr>
            <p:cNvSpPr>
              <a:spLocks/>
            </p:cNvSpPr>
            <p:nvPr/>
          </p:nvSpPr>
          <p:spPr bwMode="auto">
            <a:xfrm>
              <a:off x="6116493" y="1060450"/>
              <a:ext cx="1305241" cy="1472023"/>
            </a:xfrm>
            <a:custGeom>
              <a:avLst/>
              <a:gdLst>
                <a:gd name="T0" fmla="*/ 0 w 190"/>
                <a:gd name="T1" fmla="*/ 0 h 214"/>
                <a:gd name="T2" fmla="*/ 45 w 190"/>
                <a:gd name="T3" fmla="*/ 42 h 214"/>
                <a:gd name="T4" fmla="*/ 101 w 190"/>
                <a:gd name="T5" fmla="*/ 94 h 214"/>
                <a:gd name="T6" fmla="*/ 103 w 190"/>
                <a:gd name="T7" fmla="*/ 96 h 214"/>
                <a:gd name="T8" fmla="*/ 101 w 190"/>
                <a:gd name="T9" fmla="*/ 43 h 214"/>
                <a:gd name="T10" fmla="*/ 174 w 190"/>
                <a:gd name="T11" fmla="*/ 43 h 214"/>
                <a:gd name="T12" fmla="*/ 183 w 190"/>
                <a:gd name="T13" fmla="*/ 43 h 214"/>
                <a:gd name="T14" fmla="*/ 183 w 190"/>
                <a:gd name="T15" fmla="*/ 48 h 214"/>
                <a:gd name="T16" fmla="*/ 185 w 190"/>
                <a:gd name="T17" fmla="*/ 85 h 214"/>
                <a:gd name="T18" fmla="*/ 190 w 190"/>
                <a:gd name="T19" fmla="*/ 162 h 214"/>
                <a:gd name="T20" fmla="*/ 190 w 190"/>
                <a:gd name="T21" fmla="*/ 163 h 214"/>
                <a:gd name="T22" fmla="*/ 122 w 190"/>
                <a:gd name="T23" fmla="*/ 163 h 214"/>
                <a:gd name="T24" fmla="*/ 114 w 190"/>
                <a:gd name="T25" fmla="*/ 163 h 214"/>
                <a:gd name="T26" fmla="*/ 124 w 190"/>
                <a:gd name="T27" fmla="*/ 194 h 214"/>
                <a:gd name="T28" fmla="*/ 96 w 190"/>
                <a:gd name="T29" fmla="*/ 213 h 214"/>
                <a:gd name="T30" fmla="*/ 65 w 190"/>
                <a:gd name="T31" fmla="*/ 197 h 214"/>
                <a:gd name="T32" fmla="*/ 72 w 190"/>
                <a:gd name="T33" fmla="*/ 163 h 214"/>
                <a:gd name="T34" fmla="*/ 2 w 190"/>
                <a:gd name="T35" fmla="*/ 163 h 214"/>
                <a:gd name="T36" fmla="*/ 0 w 190"/>
                <a:gd name="T37" fmla="*/ 163 h 214"/>
                <a:gd name="T38" fmla="*/ 0 w 190"/>
                <a:gd name="T39" fmla="*/ 107 h 214"/>
                <a:gd name="T40" fmla="*/ 0 w 190"/>
                <a:gd name="T41" fmla="*/ 18 h 214"/>
                <a:gd name="T42" fmla="*/ 0 w 190"/>
                <a:gd name="T43" fmla="*/ 0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90" h="214">
                  <a:moveTo>
                    <a:pt x="0" y="0"/>
                  </a:moveTo>
                  <a:cubicBezTo>
                    <a:pt x="15" y="14"/>
                    <a:pt x="30" y="28"/>
                    <a:pt x="45" y="42"/>
                  </a:cubicBezTo>
                  <a:cubicBezTo>
                    <a:pt x="64" y="59"/>
                    <a:pt x="82" y="77"/>
                    <a:pt x="101" y="94"/>
                  </a:cubicBezTo>
                  <a:cubicBezTo>
                    <a:pt x="102" y="95"/>
                    <a:pt x="102" y="95"/>
                    <a:pt x="103" y="96"/>
                  </a:cubicBezTo>
                  <a:cubicBezTo>
                    <a:pt x="102" y="78"/>
                    <a:pt x="102" y="61"/>
                    <a:pt x="101" y="43"/>
                  </a:cubicBezTo>
                  <a:cubicBezTo>
                    <a:pt x="125" y="43"/>
                    <a:pt x="149" y="43"/>
                    <a:pt x="174" y="43"/>
                  </a:cubicBezTo>
                  <a:cubicBezTo>
                    <a:pt x="177" y="43"/>
                    <a:pt x="180" y="43"/>
                    <a:pt x="183" y="43"/>
                  </a:cubicBezTo>
                  <a:cubicBezTo>
                    <a:pt x="183" y="48"/>
                    <a:pt x="183" y="48"/>
                    <a:pt x="183" y="48"/>
                  </a:cubicBezTo>
                  <a:cubicBezTo>
                    <a:pt x="184" y="61"/>
                    <a:pt x="184" y="73"/>
                    <a:pt x="185" y="85"/>
                  </a:cubicBezTo>
                  <a:cubicBezTo>
                    <a:pt x="187" y="110"/>
                    <a:pt x="188" y="136"/>
                    <a:pt x="190" y="162"/>
                  </a:cubicBezTo>
                  <a:cubicBezTo>
                    <a:pt x="190" y="162"/>
                    <a:pt x="190" y="163"/>
                    <a:pt x="190" y="163"/>
                  </a:cubicBezTo>
                  <a:cubicBezTo>
                    <a:pt x="167" y="163"/>
                    <a:pt x="144" y="163"/>
                    <a:pt x="122" y="163"/>
                  </a:cubicBezTo>
                  <a:cubicBezTo>
                    <a:pt x="119" y="163"/>
                    <a:pt x="116" y="163"/>
                    <a:pt x="114" y="163"/>
                  </a:cubicBezTo>
                  <a:cubicBezTo>
                    <a:pt x="123" y="171"/>
                    <a:pt x="128" y="183"/>
                    <a:pt x="124" y="194"/>
                  </a:cubicBezTo>
                  <a:cubicBezTo>
                    <a:pt x="120" y="205"/>
                    <a:pt x="108" y="212"/>
                    <a:pt x="96" y="213"/>
                  </a:cubicBezTo>
                  <a:cubicBezTo>
                    <a:pt x="84" y="214"/>
                    <a:pt x="71" y="208"/>
                    <a:pt x="65" y="197"/>
                  </a:cubicBezTo>
                  <a:cubicBezTo>
                    <a:pt x="59" y="185"/>
                    <a:pt x="62" y="172"/>
                    <a:pt x="72" y="163"/>
                  </a:cubicBezTo>
                  <a:cubicBezTo>
                    <a:pt x="49" y="163"/>
                    <a:pt x="25" y="163"/>
                    <a:pt x="2" y="163"/>
                  </a:cubicBezTo>
                  <a:cubicBezTo>
                    <a:pt x="1" y="163"/>
                    <a:pt x="1" y="163"/>
                    <a:pt x="0" y="163"/>
                  </a:cubicBezTo>
                  <a:cubicBezTo>
                    <a:pt x="0" y="145"/>
                    <a:pt x="0" y="126"/>
                    <a:pt x="0" y="107"/>
                  </a:cubicBezTo>
                  <a:cubicBezTo>
                    <a:pt x="0" y="78"/>
                    <a:pt x="0" y="48"/>
                    <a:pt x="0" y="18"/>
                  </a:cubicBezTo>
                  <a:cubicBezTo>
                    <a:pt x="0" y="12"/>
                    <a:pt x="0" y="6"/>
                    <a:pt x="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cs typeface="+mn-cs"/>
              </a:endParaRPr>
            </a:p>
          </p:txBody>
        </p:sp>
        <p:sp>
          <p:nvSpPr>
            <p:cNvPr id="24" name="Freeform 24">
              <a:extLst/>
            </p:cNvPr>
            <p:cNvSpPr>
              <a:spLocks/>
            </p:cNvSpPr>
            <p:nvPr/>
          </p:nvSpPr>
          <p:spPr bwMode="auto">
            <a:xfrm>
              <a:off x="6152090" y="1135611"/>
              <a:ext cx="1235530" cy="1355736"/>
            </a:xfrm>
            <a:custGeom>
              <a:avLst/>
              <a:gdLst>
                <a:gd name="T0" fmla="*/ 89 w 180"/>
                <a:gd name="T1" fmla="*/ 197 h 197"/>
                <a:gd name="T2" fmla="*/ 64 w 180"/>
                <a:gd name="T3" fmla="*/ 183 h 197"/>
                <a:gd name="T4" fmla="*/ 70 w 180"/>
                <a:gd name="T5" fmla="*/ 156 h 197"/>
                <a:gd name="T6" fmla="*/ 80 w 180"/>
                <a:gd name="T7" fmla="*/ 148 h 197"/>
                <a:gd name="T8" fmla="*/ 67 w 180"/>
                <a:gd name="T9" fmla="*/ 148 h 197"/>
                <a:gd name="T10" fmla="*/ 32 w 180"/>
                <a:gd name="T11" fmla="*/ 148 h 197"/>
                <a:gd name="T12" fmla="*/ 0 w 180"/>
                <a:gd name="T13" fmla="*/ 148 h 197"/>
                <a:gd name="T14" fmla="*/ 0 w 180"/>
                <a:gd name="T15" fmla="*/ 96 h 197"/>
                <a:gd name="T16" fmla="*/ 0 w 180"/>
                <a:gd name="T17" fmla="*/ 52 h 197"/>
                <a:gd name="T18" fmla="*/ 0 w 180"/>
                <a:gd name="T19" fmla="*/ 7 h 197"/>
                <a:gd name="T20" fmla="*/ 0 w 180"/>
                <a:gd name="T21" fmla="*/ 0 h 197"/>
                <a:gd name="T22" fmla="*/ 22 w 180"/>
                <a:gd name="T23" fmla="*/ 21 h 197"/>
                <a:gd name="T24" fmla="*/ 37 w 180"/>
                <a:gd name="T25" fmla="*/ 35 h 197"/>
                <a:gd name="T26" fmla="*/ 93 w 180"/>
                <a:gd name="T27" fmla="*/ 86 h 197"/>
                <a:gd name="T28" fmla="*/ 95 w 180"/>
                <a:gd name="T29" fmla="*/ 88 h 197"/>
                <a:gd name="T30" fmla="*/ 103 w 180"/>
                <a:gd name="T31" fmla="*/ 96 h 197"/>
                <a:gd name="T32" fmla="*/ 103 w 180"/>
                <a:gd name="T33" fmla="*/ 85 h 197"/>
                <a:gd name="T34" fmla="*/ 103 w 180"/>
                <a:gd name="T35" fmla="*/ 83 h 197"/>
                <a:gd name="T36" fmla="*/ 101 w 180"/>
                <a:gd name="T37" fmla="*/ 37 h 197"/>
                <a:gd name="T38" fmla="*/ 169 w 180"/>
                <a:gd name="T39" fmla="*/ 37 h 197"/>
                <a:gd name="T40" fmla="*/ 173 w 180"/>
                <a:gd name="T41" fmla="*/ 37 h 197"/>
                <a:gd name="T42" fmla="*/ 173 w 180"/>
                <a:gd name="T43" fmla="*/ 37 h 197"/>
                <a:gd name="T44" fmla="*/ 173 w 180"/>
                <a:gd name="T45" fmla="*/ 38 h 197"/>
                <a:gd name="T46" fmla="*/ 175 w 180"/>
                <a:gd name="T47" fmla="*/ 74 h 197"/>
                <a:gd name="T48" fmla="*/ 178 w 180"/>
                <a:gd name="T49" fmla="*/ 111 h 197"/>
                <a:gd name="T50" fmla="*/ 180 w 180"/>
                <a:gd name="T51" fmla="*/ 147 h 197"/>
                <a:gd name="T52" fmla="*/ 151 w 180"/>
                <a:gd name="T53" fmla="*/ 147 h 197"/>
                <a:gd name="T54" fmla="*/ 117 w 180"/>
                <a:gd name="T55" fmla="*/ 148 h 197"/>
                <a:gd name="T56" fmla="*/ 113 w 180"/>
                <a:gd name="T57" fmla="*/ 148 h 197"/>
                <a:gd name="T58" fmla="*/ 109 w 180"/>
                <a:gd name="T59" fmla="*/ 148 h 197"/>
                <a:gd name="T60" fmla="*/ 95 w 180"/>
                <a:gd name="T61" fmla="*/ 148 h 197"/>
                <a:gd name="T62" fmla="*/ 106 w 180"/>
                <a:gd name="T63" fmla="*/ 156 h 197"/>
                <a:gd name="T64" fmla="*/ 114 w 180"/>
                <a:gd name="T65" fmla="*/ 181 h 197"/>
                <a:gd name="T66" fmla="*/ 91 w 180"/>
                <a:gd name="T67" fmla="*/ 197 h 197"/>
                <a:gd name="T68" fmla="*/ 89 w 180"/>
                <a:gd name="T69" fmla="*/ 197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80" h="197">
                  <a:moveTo>
                    <a:pt x="89" y="197"/>
                  </a:moveTo>
                  <a:cubicBezTo>
                    <a:pt x="79" y="197"/>
                    <a:pt x="69" y="192"/>
                    <a:pt x="64" y="183"/>
                  </a:cubicBezTo>
                  <a:cubicBezTo>
                    <a:pt x="59" y="174"/>
                    <a:pt x="61" y="163"/>
                    <a:pt x="70" y="156"/>
                  </a:cubicBezTo>
                  <a:cubicBezTo>
                    <a:pt x="80" y="148"/>
                    <a:pt x="80" y="148"/>
                    <a:pt x="80" y="148"/>
                  </a:cubicBezTo>
                  <a:cubicBezTo>
                    <a:pt x="67" y="148"/>
                    <a:pt x="67" y="148"/>
                    <a:pt x="67" y="148"/>
                  </a:cubicBezTo>
                  <a:cubicBezTo>
                    <a:pt x="32" y="148"/>
                    <a:pt x="32" y="148"/>
                    <a:pt x="32" y="148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2" y="21"/>
                    <a:pt x="22" y="21"/>
                    <a:pt x="22" y="21"/>
                  </a:cubicBezTo>
                  <a:cubicBezTo>
                    <a:pt x="37" y="35"/>
                    <a:pt x="37" y="35"/>
                    <a:pt x="37" y="35"/>
                  </a:cubicBezTo>
                  <a:cubicBezTo>
                    <a:pt x="93" y="86"/>
                    <a:pt x="93" y="86"/>
                    <a:pt x="93" y="86"/>
                  </a:cubicBezTo>
                  <a:cubicBezTo>
                    <a:pt x="95" y="88"/>
                    <a:pt x="95" y="88"/>
                    <a:pt x="95" y="88"/>
                  </a:cubicBezTo>
                  <a:cubicBezTo>
                    <a:pt x="103" y="96"/>
                    <a:pt x="103" y="96"/>
                    <a:pt x="103" y="96"/>
                  </a:cubicBezTo>
                  <a:cubicBezTo>
                    <a:pt x="103" y="85"/>
                    <a:pt x="103" y="85"/>
                    <a:pt x="103" y="85"/>
                  </a:cubicBezTo>
                  <a:cubicBezTo>
                    <a:pt x="103" y="83"/>
                    <a:pt x="103" y="83"/>
                    <a:pt x="103" y="83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69" y="37"/>
                    <a:pt x="169" y="37"/>
                    <a:pt x="169" y="37"/>
                  </a:cubicBezTo>
                  <a:cubicBezTo>
                    <a:pt x="173" y="37"/>
                    <a:pt x="173" y="37"/>
                    <a:pt x="173" y="37"/>
                  </a:cubicBezTo>
                  <a:cubicBezTo>
                    <a:pt x="173" y="37"/>
                    <a:pt x="173" y="37"/>
                    <a:pt x="173" y="37"/>
                  </a:cubicBezTo>
                  <a:cubicBezTo>
                    <a:pt x="173" y="38"/>
                    <a:pt x="173" y="38"/>
                    <a:pt x="173" y="38"/>
                  </a:cubicBezTo>
                  <a:cubicBezTo>
                    <a:pt x="175" y="74"/>
                    <a:pt x="175" y="74"/>
                    <a:pt x="175" y="74"/>
                  </a:cubicBezTo>
                  <a:cubicBezTo>
                    <a:pt x="178" y="111"/>
                    <a:pt x="178" y="111"/>
                    <a:pt x="178" y="111"/>
                  </a:cubicBezTo>
                  <a:cubicBezTo>
                    <a:pt x="180" y="147"/>
                    <a:pt x="180" y="147"/>
                    <a:pt x="180" y="147"/>
                  </a:cubicBezTo>
                  <a:cubicBezTo>
                    <a:pt x="151" y="147"/>
                    <a:pt x="151" y="147"/>
                    <a:pt x="151" y="147"/>
                  </a:cubicBezTo>
                  <a:cubicBezTo>
                    <a:pt x="117" y="148"/>
                    <a:pt x="117" y="148"/>
                    <a:pt x="117" y="148"/>
                  </a:cubicBezTo>
                  <a:cubicBezTo>
                    <a:pt x="113" y="148"/>
                    <a:pt x="113" y="148"/>
                    <a:pt x="113" y="148"/>
                  </a:cubicBezTo>
                  <a:cubicBezTo>
                    <a:pt x="109" y="148"/>
                    <a:pt x="109" y="148"/>
                    <a:pt x="109" y="148"/>
                  </a:cubicBezTo>
                  <a:cubicBezTo>
                    <a:pt x="95" y="148"/>
                    <a:pt x="95" y="148"/>
                    <a:pt x="95" y="148"/>
                  </a:cubicBezTo>
                  <a:cubicBezTo>
                    <a:pt x="106" y="156"/>
                    <a:pt x="106" y="156"/>
                    <a:pt x="106" y="156"/>
                  </a:cubicBezTo>
                  <a:cubicBezTo>
                    <a:pt x="114" y="162"/>
                    <a:pt x="117" y="173"/>
                    <a:pt x="114" y="181"/>
                  </a:cubicBezTo>
                  <a:cubicBezTo>
                    <a:pt x="111" y="190"/>
                    <a:pt x="102" y="197"/>
                    <a:pt x="91" y="197"/>
                  </a:cubicBezTo>
                  <a:cubicBezTo>
                    <a:pt x="90" y="197"/>
                    <a:pt x="90" y="197"/>
                    <a:pt x="89" y="197"/>
                  </a:cubicBezTo>
                  <a:close/>
                </a:path>
              </a:pathLst>
            </a:custGeom>
            <a:solidFill>
              <a:srgbClr val="CECBC1"/>
            </a:solidFill>
            <a:ln>
              <a:noFill/>
            </a:ln>
          </p:spPr>
          <p:txBody>
            <a:bodyPr/>
            <a:lstStyle/>
            <a:p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cs typeface="+mn-cs"/>
              </a:endParaRPr>
            </a:p>
          </p:txBody>
        </p:sp>
        <p:sp>
          <p:nvSpPr>
            <p:cNvPr id="25" name="Freeform 25">
              <a:extLst/>
            </p:cNvPr>
            <p:cNvSpPr>
              <a:spLocks/>
            </p:cNvSpPr>
            <p:nvPr/>
          </p:nvSpPr>
          <p:spPr bwMode="auto">
            <a:xfrm>
              <a:off x="6082379" y="2216229"/>
              <a:ext cx="14832" cy="1038074"/>
            </a:xfrm>
            <a:custGeom>
              <a:avLst/>
              <a:gdLst>
                <a:gd name="T0" fmla="*/ 0 w 9"/>
                <a:gd name="T1" fmla="*/ 0 h 654"/>
                <a:gd name="T2" fmla="*/ 9 w 9"/>
                <a:gd name="T3" fmla="*/ 381 h 654"/>
                <a:gd name="T4" fmla="*/ 9 w 9"/>
                <a:gd name="T5" fmla="*/ 654 h 654"/>
                <a:gd name="T6" fmla="*/ 0 w 9"/>
                <a:gd name="T7" fmla="*/ 359 h 654"/>
                <a:gd name="T8" fmla="*/ 0 w 9"/>
                <a:gd name="T9" fmla="*/ 0 h 6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654">
                  <a:moveTo>
                    <a:pt x="0" y="0"/>
                  </a:moveTo>
                  <a:lnTo>
                    <a:pt x="9" y="381"/>
                  </a:lnTo>
                  <a:lnTo>
                    <a:pt x="9" y="654"/>
                  </a:lnTo>
                  <a:lnTo>
                    <a:pt x="0" y="35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87878"/>
            </a:solidFill>
            <a:ln>
              <a:noFill/>
            </a:ln>
            <a:extLst/>
          </p:spPr>
          <p:txBody>
            <a:bodyPr/>
            <a:lstStyle/>
            <a:p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cs typeface="+mn-cs"/>
              </a:endParaRPr>
            </a:p>
          </p:txBody>
        </p:sp>
        <p:sp>
          <p:nvSpPr>
            <p:cNvPr id="26" name="Freeform 26">
              <a:extLst/>
            </p:cNvPr>
            <p:cNvSpPr>
              <a:spLocks/>
            </p:cNvSpPr>
            <p:nvPr/>
          </p:nvSpPr>
          <p:spPr bwMode="auto">
            <a:xfrm>
              <a:off x="5634444" y="2696977"/>
              <a:ext cx="462767" cy="743102"/>
            </a:xfrm>
            <a:custGeom>
              <a:avLst/>
              <a:gdLst>
                <a:gd name="T0" fmla="*/ 65 w 67"/>
                <a:gd name="T1" fmla="*/ 13 h 108"/>
                <a:gd name="T2" fmla="*/ 4 w 67"/>
                <a:gd name="T3" fmla="*/ 31 h 108"/>
                <a:gd name="T4" fmla="*/ 11 w 67"/>
                <a:gd name="T5" fmla="*/ 66 h 108"/>
                <a:gd name="T6" fmla="*/ 25 w 67"/>
                <a:gd name="T7" fmla="*/ 108 h 108"/>
                <a:gd name="T8" fmla="*/ 34 w 67"/>
                <a:gd name="T9" fmla="*/ 82 h 108"/>
                <a:gd name="T10" fmla="*/ 67 w 67"/>
                <a:gd name="T11" fmla="*/ 81 h 108"/>
                <a:gd name="T12" fmla="*/ 65 w 67"/>
                <a:gd name="T13" fmla="*/ 13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" h="108">
                  <a:moveTo>
                    <a:pt x="65" y="13"/>
                  </a:moveTo>
                  <a:cubicBezTo>
                    <a:pt x="45" y="0"/>
                    <a:pt x="12" y="8"/>
                    <a:pt x="4" y="31"/>
                  </a:cubicBezTo>
                  <a:cubicBezTo>
                    <a:pt x="0" y="43"/>
                    <a:pt x="8" y="55"/>
                    <a:pt x="11" y="66"/>
                  </a:cubicBezTo>
                  <a:cubicBezTo>
                    <a:pt x="16" y="80"/>
                    <a:pt x="20" y="94"/>
                    <a:pt x="25" y="108"/>
                  </a:cubicBezTo>
                  <a:cubicBezTo>
                    <a:pt x="21" y="98"/>
                    <a:pt x="25" y="88"/>
                    <a:pt x="34" y="82"/>
                  </a:cubicBezTo>
                  <a:cubicBezTo>
                    <a:pt x="43" y="74"/>
                    <a:pt x="57" y="74"/>
                    <a:pt x="67" y="81"/>
                  </a:cubicBezTo>
                  <a:cubicBezTo>
                    <a:pt x="66" y="58"/>
                    <a:pt x="65" y="36"/>
                    <a:pt x="65" y="13"/>
                  </a:cubicBezTo>
                  <a:close/>
                </a:path>
              </a:pathLst>
            </a:custGeom>
            <a:solidFill>
              <a:srgbClr val="787878"/>
            </a:solidFill>
            <a:ln>
              <a:noFill/>
            </a:ln>
            <a:extLst/>
          </p:spPr>
          <p:txBody>
            <a:bodyPr/>
            <a:lstStyle/>
            <a:p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cs typeface="+mn-cs"/>
              </a:endParaRPr>
            </a:p>
          </p:txBody>
        </p:sp>
        <p:sp>
          <p:nvSpPr>
            <p:cNvPr id="27" name="Freeform 27">
              <a:extLst/>
            </p:cNvPr>
            <p:cNvSpPr>
              <a:spLocks/>
            </p:cNvSpPr>
            <p:nvPr/>
          </p:nvSpPr>
          <p:spPr bwMode="auto">
            <a:xfrm>
              <a:off x="5711572" y="3034492"/>
              <a:ext cx="404921" cy="530382"/>
            </a:xfrm>
            <a:custGeom>
              <a:avLst/>
              <a:gdLst>
                <a:gd name="T0" fmla="*/ 59 w 59"/>
                <a:gd name="T1" fmla="*/ 9 h 77"/>
                <a:gd name="T2" fmla="*/ 0 w 59"/>
                <a:gd name="T3" fmla="*/ 0 h 77"/>
                <a:gd name="T4" fmla="*/ 9 w 59"/>
                <a:gd name="T5" fmla="*/ 32 h 77"/>
                <a:gd name="T6" fmla="*/ 15 w 59"/>
                <a:gd name="T7" fmla="*/ 52 h 77"/>
                <a:gd name="T8" fmla="*/ 21 w 59"/>
                <a:gd name="T9" fmla="*/ 66 h 77"/>
                <a:gd name="T10" fmla="*/ 57 w 59"/>
                <a:gd name="T11" fmla="*/ 67 h 77"/>
                <a:gd name="T12" fmla="*/ 59 w 59"/>
                <a:gd name="T13" fmla="*/ 63 h 77"/>
                <a:gd name="T14" fmla="*/ 59 w 59"/>
                <a:gd name="T15" fmla="*/ 55 h 77"/>
                <a:gd name="T16" fmla="*/ 59 w 59"/>
                <a:gd name="T17" fmla="*/ 13 h 77"/>
                <a:gd name="T18" fmla="*/ 59 w 59"/>
                <a:gd name="T19" fmla="*/ 9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9" h="77">
                  <a:moveTo>
                    <a:pt x="59" y="9"/>
                  </a:moveTo>
                  <a:cubicBezTo>
                    <a:pt x="43" y="29"/>
                    <a:pt x="7" y="25"/>
                    <a:pt x="0" y="0"/>
                  </a:cubicBezTo>
                  <a:cubicBezTo>
                    <a:pt x="3" y="10"/>
                    <a:pt x="6" y="21"/>
                    <a:pt x="9" y="32"/>
                  </a:cubicBezTo>
                  <a:cubicBezTo>
                    <a:pt x="11" y="38"/>
                    <a:pt x="13" y="45"/>
                    <a:pt x="15" y="52"/>
                  </a:cubicBezTo>
                  <a:cubicBezTo>
                    <a:pt x="16" y="57"/>
                    <a:pt x="18" y="62"/>
                    <a:pt x="21" y="66"/>
                  </a:cubicBezTo>
                  <a:cubicBezTo>
                    <a:pt x="31" y="77"/>
                    <a:pt x="48" y="77"/>
                    <a:pt x="57" y="67"/>
                  </a:cubicBezTo>
                  <a:cubicBezTo>
                    <a:pt x="59" y="65"/>
                    <a:pt x="59" y="65"/>
                    <a:pt x="59" y="63"/>
                  </a:cubicBezTo>
                  <a:cubicBezTo>
                    <a:pt x="59" y="60"/>
                    <a:pt x="59" y="58"/>
                    <a:pt x="59" y="55"/>
                  </a:cubicBezTo>
                  <a:cubicBezTo>
                    <a:pt x="59" y="41"/>
                    <a:pt x="59" y="27"/>
                    <a:pt x="59" y="13"/>
                  </a:cubicBezTo>
                  <a:cubicBezTo>
                    <a:pt x="59" y="12"/>
                    <a:pt x="59" y="10"/>
                    <a:pt x="59" y="9"/>
                  </a:cubicBezTo>
                  <a:close/>
                </a:path>
              </a:pathLst>
            </a:custGeom>
            <a:solidFill>
              <a:srgbClr val="787878"/>
            </a:solidFill>
            <a:ln>
              <a:noFill/>
            </a:ln>
            <a:extLst/>
          </p:spPr>
          <p:txBody>
            <a:bodyPr/>
            <a:lstStyle/>
            <a:p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cs typeface="+mn-cs"/>
              </a:endParaRPr>
            </a:p>
          </p:txBody>
        </p:sp>
        <p:sp>
          <p:nvSpPr>
            <p:cNvPr id="28" name="Freeform 28">
              <a:extLst/>
            </p:cNvPr>
            <p:cNvSpPr>
              <a:spLocks/>
            </p:cNvSpPr>
            <p:nvPr/>
          </p:nvSpPr>
          <p:spPr bwMode="auto">
            <a:xfrm>
              <a:off x="3540125" y="3432988"/>
              <a:ext cx="1346772" cy="296390"/>
            </a:xfrm>
            <a:custGeom>
              <a:avLst/>
              <a:gdLst>
                <a:gd name="T0" fmla="*/ 0 w 848"/>
                <a:gd name="T1" fmla="*/ 0 h 187"/>
                <a:gd name="T2" fmla="*/ 454 w 848"/>
                <a:gd name="T3" fmla="*/ 187 h 187"/>
                <a:gd name="T4" fmla="*/ 848 w 848"/>
                <a:gd name="T5" fmla="*/ 187 h 187"/>
                <a:gd name="T6" fmla="*/ 545 w 848"/>
                <a:gd name="T7" fmla="*/ 0 h 187"/>
                <a:gd name="T8" fmla="*/ 0 w 848"/>
                <a:gd name="T9" fmla="*/ 0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8" h="187">
                  <a:moveTo>
                    <a:pt x="0" y="0"/>
                  </a:moveTo>
                  <a:lnTo>
                    <a:pt x="454" y="187"/>
                  </a:lnTo>
                  <a:lnTo>
                    <a:pt x="848" y="187"/>
                  </a:lnTo>
                  <a:lnTo>
                    <a:pt x="54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94908"/>
            </a:solidFill>
            <a:ln>
              <a:noFill/>
            </a:ln>
          </p:spPr>
          <p:txBody>
            <a:bodyPr/>
            <a:lstStyle/>
            <a:p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cs typeface="+mn-cs"/>
              </a:endParaRPr>
            </a:p>
          </p:txBody>
        </p:sp>
        <p:sp>
          <p:nvSpPr>
            <p:cNvPr id="29" name="Freeform 29">
              <a:extLst/>
            </p:cNvPr>
            <p:cNvSpPr>
              <a:spLocks/>
            </p:cNvSpPr>
            <p:nvPr/>
          </p:nvSpPr>
          <p:spPr bwMode="auto">
            <a:xfrm>
              <a:off x="3540125" y="3432988"/>
              <a:ext cx="1346772" cy="296390"/>
            </a:xfrm>
            <a:custGeom>
              <a:avLst/>
              <a:gdLst>
                <a:gd name="T0" fmla="*/ 0 w 848"/>
                <a:gd name="T1" fmla="*/ 0 h 187"/>
                <a:gd name="T2" fmla="*/ 454 w 848"/>
                <a:gd name="T3" fmla="*/ 187 h 187"/>
                <a:gd name="T4" fmla="*/ 848 w 848"/>
                <a:gd name="T5" fmla="*/ 187 h 187"/>
                <a:gd name="T6" fmla="*/ 545 w 848"/>
                <a:gd name="T7" fmla="*/ 0 h 187"/>
                <a:gd name="T8" fmla="*/ 0 w 848"/>
                <a:gd name="T9" fmla="*/ 0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8" h="187">
                  <a:moveTo>
                    <a:pt x="0" y="0"/>
                  </a:moveTo>
                  <a:lnTo>
                    <a:pt x="454" y="187"/>
                  </a:lnTo>
                  <a:lnTo>
                    <a:pt x="848" y="187"/>
                  </a:lnTo>
                  <a:lnTo>
                    <a:pt x="545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/>
          </p:spPr>
          <p:txBody>
            <a:bodyPr/>
            <a:lstStyle/>
            <a:p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cs typeface="+mn-cs"/>
              </a:endParaRPr>
            </a:p>
          </p:txBody>
        </p:sp>
        <p:sp>
          <p:nvSpPr>
            <p:cNvPr id="30" name="Freeform 30">
              <a:extLst/>
            </p:cNvPr>
            <p:cNvSpPr>
              <a:spLocks/>
            </p:cNvSpPr>
            <p:nvPr/>
          </p:nvSpPr>
          <p:spPr bwMode="auto">
            <a:xfrm>
              <a:off x="7326807" y="3432988"/>
              <a:ext cx="1339356" cy="296390"/>
            </a:xfrm>
            <a:custGeom>
              <a:avLst/>
              <a:gdLst>
                <a:gd name="T0" fmla="*/ 294 w 844"/>
                <a:gd name="T1" fmla="*/ 0 h 187"/>
                <a:gd name="T2" fmla="*/ 0 w 844"/>
                <a:gd name="T3" fmla="*/ 187 h 187"/>
                <a:gd name="T4" fmla="*/ 394 w 844"/>
                <a:gd name="T5" fmla="*/ 187 h 187"/>
                <a:gd name="T6" fmla="*/ 844 w 844"/>
                <a:gd name="T7" fmla="*/ 0 h 187"/>
                <a:gd name="T8" fmla="*/ 294 w 844"/>
                <a:gd name="T9" fmla="*/ 0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4" h="187">
                  <a:moveTo>
                    <a:pt x="294" y="0"/>
                  </a:moveTo>
                  <a:lnTo>
                    <a:pt x="0" y="187"/>
                  </a:lnTo>
                  <a:lnTo>
                    <a:pt x="394" y="187"/>
                  </a:lnTo>
                  <a:lnTo>
                    <a:pt x="844" y="0"/>
                  </a:lnTo>
                  <a:lnTo>
                    <a:pt x="294" y="0"/>
                  </a:lnTo>
                  <a:close/>
                </a:path>
              </a:pathLst>
            </a:custGeom>
            <a:solidFill>
              <a:srgbClr val="7E7E08"/>
            </a:solidFill>
            <a:ln>
              <a:noFill/>
            </a:ln>
          </p:spPr>
          <p:txBody>
            <a:bodyPr/>
            <a:lstStyle/>
            <a:p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cs typeface="+mn-cs"/>
              </a:endParaRPr>
            </a:p>
          </p:txBody>
        </p:sp>
        <p:sp>
          <p:nvSpPr>
            <p:cNvPr id="31" name="Freeform 31">
              <a:extLst/>
            </p:cNvPr>
            <p:cNvSpPr>
              <a:spLocks/>
            </p:cNvSpPr>
            <p:nvPr/>
          </p:nvSpPr>
          <p:spPr bwMode="auto">
            <a:xfrm>
              <a:off x="7326807" y="3432988"/>
              <a:ext cx="1339356" cy="296390"/>
            </a:xfrm>
            <a:custGeom>
              <a:avLst/>
              <a:gdLst>
                <a:gd name="T0" fmla="*/ 294 w 844"/>
                <a:gd name="T1" fmla="*/ 0 h 187"/>
                <a:gd name="T2" fmla="*/ 0 w 844"/>
                <a:gd name="T3" fmla="*/ 187 h 187"/>
                <a:gd name="T4" fmla="*/ 394 w 844"/>
                <a:gd name="T5" fmla="*/ 187 h 187"/>
                <a:gd name="T6" fmla="*/ 844 w 844"/>
                <a:gd name="T7" fmla="*/ 0 h 187"/>
                <a:gd name="T8" fmla="*/ 294 w 844"/>
                <a:gd name="T9" fmla="*/ 0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4" h="187">
                  <a:moveTo>
                    <a:pt x="294" y="0"/>
                  </a:moveTo>
                  <a:lnTo>
                    <a:pt x="0" y="187"/>
                  </a:lnTo>
                  <a:lnTo>
                    <a:pt x="394" y="187"/>
                  </a:lnTo>
                  <a:lnTo>
                    <a:pt x="844" y="0"/>
                  </a:lnTo>
                  <a:lnTo>
                    <a:pt x="294" y="0"/>
                  </a:lnTo>
                </a:path>
              </a:pathLst>
            </a:custGeom>
            <a:noFill/>
            <a:ln>
              <a:noFill/>
            </a:ln>
            <a:extLst/>
          </p:spPr>
          <p:txBody>
            <a:bodyPr/>
            <a:lstStyle/>
            <a:p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cs typeface="+mn-cs"/>
              </a:endParaRPr>
            </a:p>
          </p:txBody>
        </p:sp>
        <p:sp>
          <p:nvSpPr>
            <p:cNvPr id="32" name="Freeform 32">
              <a:extLst/>
            </p:cNvPr>
            <p:cNvSpPr>
              <a:spLocks/>
            </p:cNvSpPr>
            <p:nvPr/>
          </p:nvSpPr>
          <p:spPr bwMode="auto">
            <a:xfrm>
              <a:off x="4378149" y="3776176"/>
              <a:ext cx="953716" cy="199957"/>
            </a:xfrm>
            <a:custGeom>
              <a:avLst/>
              <a:gdLst>
                <a:gd name="T0" fmla="*/ 402 w 601"/>
                <a:gd name="T1" fmla="*/ 0 h 125"/>
                <a:gd name="T2" fmla="*/ 601 w 601"/>
                <a:gd name="T3" fmla="*/ 125 h 125"/>
                <a:gd name="T4" fmla="*/ 311 w 601"/>
                <a:gd name="T5" fmla="*/ 125 h 125"/>
                <a:gd name="T6" fmla="*/ 0 w 601"/>
                <a:gd name="T7" fmla="*/ 0 h 125"/>
                <a:gd name="T8" fmla="*/ 402 w 601"/>
                <a:gd name="T9" fmla="*/ 0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1" h="125">
                  <a:moveTo>
                    <a:pt x="402" y="0"/>
                  </a:moveTo>
                  <a:lnTo>
                    <a:pt x="601" y="125"/>
                  </a:lnTo>
                  <a:lnTo>
                    <a:pt x="311" y="125"/>
                  </a:lnTo>
                  <a:lnTo>
                    <a:pt x="0" y="0"/>
                  </a:lnTo>
                  <a:lnTo>
                    <a:pt x="402" y="0"/>
                  </a:lnTo>
                  <a:close/>
                </a:path>
              </a:pathLst>
            </a:custGeom>
            <a:solidFill>
              <a:srgbClr val="787878"/>
            </a:solidFill>
            <a:ln>
              <a:noFill/>
            </a:ln>
            <a:extLst/>
          </p:spPr>
          <p:txBody>
            <a:bodyPr/>
            <a:lstStyle/>
            <a:p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cs typeface="+mn-cs"/>
              </a:endParaRPr>
            </a:p>
          </p:txBody>
        </p:sp>
        <p:sp>
          <p:nvSpPr>
            <p:cNvPr id="33" name="Freeform 33">
              <a:extLst/>
            </p:cNvPr>
            <p:cNvSpPr>
              <a:spLocks/>
            </p:cNvSpPr>
            <p:nvPr/>
          </p:nvSpPr>
          <p:spPr bwMode="auto">
            <a:xfrm>
              <a:off x="4975890" y="3342227"/>
              <a:ext cx="680801" cy="633906"/>
            </a:xfrm>
            <a:custGeom>
              <a:avLst/>
              <a:gdLst>
                <a:gd name="T0" fmla="*/ 73 w 99"/>
                <a:gd name="T1" fmla="*/ 24 h 92"/>
                <a:gd name="T2" fmla="*/ 7 w 99"/>
                <a:gd name="T3" fmla="*/ 23 h 92"/>
                <a:gd name="T4" fmla="*/ 2 w 99"/>
                <a:gd name="T5" fmla="*/ 53 h 92"/>
                <a:gd name="T6" fmla="*/ 4 w 99"/>
                <a:gd name="T7" fmla="*/ 59 h 92"/>
                <a:gd name="T8" fmla="*/ 6 w 99"/>
                <a:gd name="T9" fmla="*/ 63 h 92"/>
                <a:gd name="T10" fmla="*/ 10 w 99"/>
                <a:gd name="T11" fmla="*/ 66 h 92"/>
                <a:gd name="T12" fmla="*/ 52 w 99"/>
                <a:gd name="T13" fmla="*/ 92 h 92"/>
                <a:gd name="T14" fmla="*/ 60 w 99"/>
                <a:gd name="T15" fmla="*/ 57 h 92"/>
                <a:gd name="T16" fmla="*/ 99 w 99"/>
                <a:gd name="T17" fmla="*/ 63 h 92"/>
                <a:gd name="T18" fmla="*/ 73 w 99"/>
                <a:gd name="T19" fmla="*/ 24 h 92"/>
                <a:gd name="T20" fmla="*/ 73 w 99"/>
                <a:gd name="T21" fmla="*/ 24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9" h="92">
                  <a:moveTo>
                    <a:pt x="73" y="24"/>
                  </a:moveTo>
                  <a:cubicBezTo>
                    <a:pt x="58" y="1"/>
                    <a:pt x="22" y="0"/>
                    <a:pt x="7" y="23"/>
                  </a:cubicBezTo>
                  <a:cubicBezTo>
                    <a:pt x="2" y="31"/>
                    <a:pt x="0" y="43"/>
                    <a:pt x="2" y="53"/>
                  </a:cubicBezTo>
                  <a:cubicBezTo>
                    <a:pt x="2" y="55"/>
                    <a:pt x="3" y="57"/>
                    <a:pt x="4" y="59"/>
                  </a:cubicBezTo>
                  <a:cubicBezTo>
                    <a:pt x="4" y="60"/>
                    <a:pt x="5" y="62"/>
                    <a:pt x="6" y="63"/>
                  </a:cubicBezTo>
                  <a:cubicBezTo>
                    <a:pt x="8" y="64"/>
                    <a:pt x="9" y="65"/>
                    <a:pt x="10" y="66"/>
                  </a:cubicBezTo>
                  <a:cubicBezTo>
                    <a:pt x="24" y="75"/>
                    <a:pt x="38" y="83"/>
                    <a:pt x="52" y="92"/>
                  </a:cubicBezTo>
                  <a:cubicBezTo>
                    <a:pt x="44" y="80"/>
                    <a:pt x="49" y="65"/>
                    <a:pt x="60" y="57"/>
                  </a:cubicBezTo>
                  <a:cubicBezTo>
                    <a:pt x="72" y="48"/>
                    <a:pt x="91" y="51"/>
                    <a:pt x="99" y="63"/>
                  </a:cubicBezTo>
                  <a:cubicBezTo>
                    <a:pt x="91" y="50"/>
                    <a:pt x="82" y="37"/>
                    <a:pt x="73" y="24"/>
                  </a:cubicBezTo>
                  <a:cubicBezTo>
                    <a:pt x="71" y="21"/>
                    <a:pt x="82" y="37"/>
                    <a:pt x="73" y="24"/>
                  </a:cubicBezTo>
                  <a:close/>
                </a:path>
              </a:pathLst>
            </a:custGeom>
            <a:solidFill>
              <a:srgbClr val="787878"/>
            </a:solidFill>
            <a:ln>
              <a:noFill/>
            </a:ln>
            <a:extLst/>
          </p:spPr>
          <p:txBody>
            <a:bodyPr/>
            <a:lstStyle/>
            <a:p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cs typeface="+mn-cs"/>
              </a:endParaRPr>
            </a:p>
          </p:txBody>
        </p:sp>
        <p:sp>
          <p:nvSpPr>
            <p:cNvPr id="34" name="Freeform 34">
              <a:extLst/>
            </p:cNvPr>
            <p:cNvSpPr>
              <a:spLocks/>
            </p:cNvSpPr>
            <p:nvPr/>
          </p:nvSpPr>
          <p:spPr bwMode="auto">
            <a:xfrm>
              <a:off x="5394161" y="3513822"/>
              <a:ext cx="268464" cy="480747"/>
            </a:xfrm>
            <a:custGeom>
              <a:avLst/>
              <a:gdLst>
                <a:gd name="T0" fmla="*/ 39 w 39"/>
                <a:gd name="T1" fmla="*/ 52 h 70"/>
                <a:gd name="T2" fmla="*/ 32 w 39"/>
                <a:gd name="T3" fmla="*/ 35 h 70"/>
                <a:gd name="T4" fmla="*/ 24 w 39"/>
                <a:gd name="T5" fmla="*/ 24 h 70"/>
                <a:gd name="T6" fmla="*/ 7 w 39"/>
                <a:gd name="T7" fmla="*/ 0 h 70"/>
                <a:gd name="T8" fmla="*/ 0 w 39"/>
                <a:gd name="T9" fmla="*/ 43 h 70"/>
                <a:gd name="T10" fmla="*/ 24 w 39"/>
                <a:gd name="T11" fmla="*/ 65 h 70"/>
                <a:gd name="T12" fmla="*/ 29 w 39"/>
                <a:gd name="T13" fmla="*/ 70 h 70"/>
                <a:gd name="T14" fmla="*/ 30 w 39"/>
                <a:gd name="T15" fmla="*/ 70 h 70"/>
                <a:gd name="T16" fmla="*/ 33 w 39"/>
                <a:gd name="T17" fmla="*/ 68 h 70"/>
                <a:gd name="T18" fmla="*/ 39 w 39"/>
                <a:gd name="T19" fmla="*/ 52 h 70"/>
                <a:gd name="T20" fmla="*/ 39 w 39"/>
                <a:gd name="T21" fmla="*/ 52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9" h="70">
                  <a:moveTo>
                    <a:pt x="39" y="52"/>
                  </a:moveTo>
                  <a:cubicBezTo>
                    <a:pt x="39" y="45"/>
                    <a:pt x="36" y="41"/>
                    <a:pt x="32" y="35"/>
                  </a:cubicBezTo>
                  <a:cubicBezTo>
                    <a:pt x="29" y="32"/>
                    <a:pt x="26" y="28"/>
                    <a:pt x="24" y="24"/>
                  </a:cubicBezTo>
                  <a:cubicBezTo>
                    <a:pt x="18" y="16"/>
                    <a:pt x="13" y="8"/>
                    <a:pt x="7" y="0"/>
                  </a:cubicBezTo>
                  <a:cubicBezTo>
                    <a:pt x="17" y="14"/>
                    <a:pt x="13" y="33"/>
                    <a:pt x="0" y="43"/>
                  </a:cubicBezTo>
                  <a:cubicBezTo>
                    <a:pt x="8" y="50"/>
                    <a:pt x="16" y="58"/>
                    <a:pt x="24" y="65"/>
                  </a:cubicBezTo>
                  <a:cubicBezTo>
                    <a:pt x="26" y="67"/>
                    <a:pt x="28" y="68"/>
                    <a:pt x="29" y="70"/>
                  </a:cubicBezTo>
                  <a:cubicBezTo>
                    <a:pt x="30" y="70"/>
                    <a:pt x="30" y="70"/>
                    <a:pt x="30" y="70"/>
                  </a:cubicBezTo>
                  <a:cubicBezTo>
                    <a:pt x="33" y="68"/>
                    <a:pt x="33" y="68"/>
                    <a:pt x="33" y="68"/>
                  </a:cubicBezTo>
                  <a:cubicBezTo>
                    <a:pt x="37" y="64"/>
                    <a:pt x="39" y="58"/>
                    <a:pt x="39" y="52"/>
                  </a:cubicBezTo>
                  <a:cubicBezTo>
                    <a:pt x="39" y="51"/>
                    <a:pt x="39" y="52"/>
                    <a:pt x="39" y="52"/>
                  </a:cubicBezTo>
                  <a:close/>
                </a:path>
              </a:pathLst>
            </a:custGeom>
            <a:solidFill>
              <a:srgbClr val="787878"/>
            </a:solidFill>
            <a:ln>
              <a:noFill/>
            </a:ln>
            <a:extLst/>
          </p:spPr>
          <p:txBody>
            <a:bodyPr/>
            <a:lstStyle/>
            <a:p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cs typeface="+mn-cs"/>
              </a:endParaRPr>
            </a:p>
          </p:txBody>
        </p:sp>
        <p:sp>
          <p:nvSpPr>
            <p:cNvPr id="35" name="Freeform 35">
              <a:extLst/>
            </p:cNvPr>
            <p:cNvSpPr>
              <a:spLocks/>
            </p:cNvSpPr>
            <p:nvPr/>
          </p:nvSpPr>
          <p:spPr bwMode="auto">
            <a:xfrm>
              <a:off x="5471289" y="3776176"/>
              <a:ext cx="618506" cy="199957"/>
            </a:xfrm>
            <a:custGeom>
              <a:avLst/>
              <a:gdLst>
                <a:gd name="T0" fmla="*/ 385 w 390"/>
                <a:gd name="T1" fmla="*/ 0 h 125"/>
                <a:gd name="T2" fmla="*/ 390 w 390"/>
                <a:gd name="T3" fmla="*/ 125 h 125"/>
                <a:gd name="T4" fmla="*/ 117 w 390"/>
                <a:gd name="T5" fmla="*/ 125 h 125"/>
                <a:gd name="T6" fmla="*/ 0 w 390"/>
                <a:gd name="T7" fmla="*/ 0 h 125"/>
                <a:gd name="T8" fmla="*/ 385 w 390"/>
                <a:gd name="T9" fmla="*/ 0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0" h="125">
                  <a:moveTo>
                    <a:pt x="385" y="0"/>
                  </a:moveTo>
                  <a:lnTo>
                    <a:pt x="390" y="125"/>
                  </a:lnTo>
                  <a:lnTo>
                    <a:pt x="117" y="125"/>
                  </a:lnTo>
                  <a:lnTo>
                    <a:pt x="0" y="0"/>
                  </a:lnTo>
                  <a:lnTo>
                    <a:pt x="385" y="0"/>
                  </a:lnTo>
                  <a:close/>
                </a:path>
              </a:pathLst>
            </a:custGeom>
            <a:solidFill>
              <a:srgbClr val="787878"/>
            </a:solidFill>
            <a:ln>
              <a:noFill/>
            </a:ln>
            <a:extLst/>
          </p:spPr>
          <p:txBody>
            <a:bodyPr/>
            <a:lstStyle/>
            <a:p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cs typeface="+mn-cs"/>
              </a:endParaRPr>
            </a:p>
          </p:txBody>
        </p:sp>
        <p:sp>
          <p:nvSpPr>
            <p:cNvPr id="36" name="Freeform 36">
              <a:extLst/>
            </p:cNvPr>
            <p:cNvSpPr>
              <a:spLocks/>
            </p:cNvSpPr>
            <p:nvPr/>
          </p:nvSpPr>
          <p:spPr bwMode="auto">
            <a:xfrm>
              <a:off x="6082379" y="3172051"/>
              <a:ext cx="14832" cy="804082"/>
            </a:xfrm>
            <a:custGeom>
              <a:avLst/>
              <a:gdLst>
                <a:gd name="T0" fmla="*/ 0 w 9"/>
                <a:gd name="T1" fmla="*/ 0 h 506"/>
                <a:gd name="T2" fmla="*/ 9 w 9"/>
                <a:gd name="T3" fmla="*/ 229 h 506"/>
                <a:gd name="T4" fmla="*/ 5 w 9"/>
                <a:gd name="T5" fmla="*/ 506 h 506"/>
                <a:gd name="T6" fmla="*/ 0 w 9"/>
                <a:gd name="T7" fmla="*/ 381 h 506"/>
                <a:gd name="T8" fmla="*/ 0 w 9"/>
                <a:gd name="T9" fmla="*/ 0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506">
                  <a:moveTo>
                    <a:pt x="0" y="0"/>
                  </a:moveTo>
                  <a:lnTo>
                    <a:pt x="9" y="229"/>
                  </a:lnTo>
                  <a:lnTo>
                    <a:pt x="5" y="506"/>
                  </a:lnTo>
                  <a:lnTo>
                    <a:pt x="0" y="38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87878"/>
            </a:solidFill>
            <a:ln>
              <a:noFill/>
            </a:ln>
            <a:extLst/>
          </p:spPr>
          <p:txBody>
            <a:bodyPr/>
            <a:lstStyle/>
            <a:p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cs typeface="+mn-cs"/>
              </a:endParaRPr>
            </a:p>
          </p:txBody>
        </p:sp>
        <p:sp>
          <p:nvSpPr>
            <p:cNvPr id="37" name="Freeform 37">
              <a:extLst/>
            </p:cNvPr>
            <p:cNvSpPr>
              <a:spLocks/>
            </p:cNvSpPr>
            <p:nvPr/>
          </p:nvSpPr>
          <p:spPr bwMode="auto">
            <a:xfrm>
              <a:off x="3540125" y="1878713"/>
              <a:ext cx="2542254" cy="1904554"/>
            </a:xfrm>
            <a:custGeom>
              <a:avLst/>
              <a:gdLst>
                <a:gd name="T0" fmla="*/ 301 w 370"/>
                <a:gd name="T1" fmla="*/ 0 h 277"/>
                <a:gd name="T2" fmla="*/ 329 w 370"/>
                <a:gd name="T3" fmla="*/ 17 h 277"/>
                <a:gd name="T4" fmla="*/ 320 w 370"/>
                <a:gd name="T5" fmla="*/ 49 h 277"/>
                <a:gd name="T6" fmla="*/ 370 w 370"/>
                <a:gd name="T7" fmla="*/ 49 h 277"/>
                <a:gd name="T8" fmla="*/ 370 w 370"/>
                <a:gd name="T9" fmla="*/ 121 h 277"/>
                <a:gd name="T10" fmla="*/ 370 w 370"/>
                <a:gd name="T11" fmla="*/ 132 h 277"/>
                <a:gd name="T12" fmla="*/ 331 w 370"/>
                <a:gd name="T13" fmla="*/ 129 h 277"/>
                <a:gd name="T14" fmla="*/ 310 w 370"/>
                <a:gd name="T15" fmla="*/ 160 h 277"/>
                <a:gd name="T16" fmla="*/ 331 w 370"/>
                <a:gd name="T17" fmla="*/ 191 h 277"/>
                <a:gd name="T18" fmla="*/ 370 w 370"/>
                <a:gd name="T19" fmla="*/ 188 h 277"/>
                <a:gd name="T20" fmla="*/ 370 w 370"/>
                <a:gd name="T21" fmla="*/ 261 h 277"/>
                <a:gd name="T22" fmla="*/ 370 w 370"/>
                <a:gd name="T23" fmla="*/ 274 h 277"/>
                <a:gd name="T24" fmla="*/ 367 w 370"/>
                <a:gd name="T25" fmla="*/ 276 h 277"/>
                <a:gd name="T26" fmla="*/ 330 w 370"/>
                <a:gd name="T27" fmla="*/ 276 h 277"/>
                <a:gd name="T28" fmla="*/ 281 w 370"/>
                <a:gd name="T29" fmla="*/ 276 h 277"/>
                <a:gd name="T30" fmla="*/ 283 w 370"/>
                <a:gd name="T31" fmla="*/ 238 h 277"/>
                <a:gd name="T32" fmla="*/ 250 w 370"/>
                <a:gd name="T33" fmla="*/ 220 h 277"/>
                <a:gd name="T34" fmla="*/ 217 w 370"/>
                <a:gd name="T35" fmla="*/ 237 h 277"/>
                <a:gd name="T36" fmla="*/ 215 w 370"/>
                <a:gd name="T37" fmla="*/ 276 h 277"/>
                <a:gd name="T38" fmla="*/ 143 w 370"/>
                <a:gd name="T39" fmla="*/ 276 h 277"/>
                <a:gd name="T40" fmla="*/ 122 w 370"/>
                <a:gd name="T41" fmla="*/ 276 h 277"/>
                <a:gd name="T42" fmla="*/ 126 w 370"/>
                <a:gd name="T43" fmla="*/ 226 h 277"/>
                <a:gd name="T44" fmla="*/ 61 w 370"/>
                <a:gd name="T45" fmla="*/ 226 h 277"/>
                <a:gd name="T46" fmla="*/ 0 w 370"/>
                <a:gd name="T47" fmla="*/ 226 h 277"/>
                <a:gd name="T48" fmla="*/ 29 w 370"/>
                <a:gd name="T49" fmla="*/ 199 h 277"/>
                <a:gd name="T50" fmla="*/ 94 w 370"/>
                <a:gd name="T51" fmla="*/ 138 h 277"/>
                <a:gd name="T52" fmla="*/ 160 w 370"/>
                <a:gd name="T53" fmla="*/ 77 h 277"/>
                <a:gd name="T54" fmla="*/ 190 w 370"/>
                <a:gd name="T55" fmla="*/ 49 h 277"/>
                <a:gd name="T56" fmla="*/ 192 w 370"/>
                <a:gd name="T57" fmla="*/ 49 h 277"/>
                <a:gd name="T58" fmla="*/ 197 w 370"/>
                <a:gd name="T59" fmla="*/ 49 h 277"/>
                <a:gd name="T60" fmla="*/ 216 w 370"/>
                <a:gd name="T61" fmla="*/ 49 h 277"/>
                <a:gd name="T62" fmla="*/ 261 w 370"/>
                <a:gd name="T63" fmla="*/ 49 h 277"/>
                <a:gd name="T64" fmla="*/ 279 w 370"/>
                <a:gd name="T65" fmla="*/ 49 h 277"/>
                <a:gd name="T66" fmla="*/ 271 w 370"/>
                <a:gd name="T67" fmla="*/ 18 h 277"/>
                <a:gd name="T68" fmla="*/ 301 w 370"/>
                <a:gd name="T69" fmla="*/ 0 h 277"/>
                <a:gd name="T70" fmla="*/ 301 w 370"/>
                <a:gd name="T71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70" h="277">
                  <a:moveTo>
                    <a:pt x="301" y="0"/>
                  </a:moveTo>
                  <a:cubicBezTo>
                    <a:pt x="312" y="0"/>
                    <a:pt x="325" y="6"/>
                    <a:pt x="329" y="17"/>
                  </a:cubicBezTo>
                  <a:cubicBezTo>
                    <a:pt x="334" y="29"/>
                    <a:pt x="329" y="41"/>
                    <a:pt x="320" y="49"/>
                  </a:cubicBezTo>
                  <a:cubicBezTo>
                    <a:pt x="336" y="49"/>
                    <a:pt x="353" y="49"/>
                    <a:pt x="370" y="49"/>
                  </a:cubicBezTo>
                  <a:cubicBezTo>
                    <a:pt x="370" y="73"/>
                    <a:pt x="370" y="97"/>
                    <a:pt x="370" y="121"/>
                  </a:cubicBezTo>
                  <a:cubicBezTo>
                    <a:pt x="370" y="125"/>
                    <a:pt x="370" y="128"/>
                    <a:pt x="370" y="132"/>
                  </a:cubicBezTo>
                  <a:cubicBezTo>
                    <a:pt x="359" y="124"/>
                    <a:pt x="344" y="123"/>
                    <a:pt x="331" y="129"/>
                  </a:cubicBezTo>
                  <a:cubicBezTo>
                    <a:pt x="319" y="135"/>
                    <a:pt x="310" y="147"/>
                    <a:pt x="310" y="160"/>
                  </a:cubicBezTo>
                  <a:cubicBezTo>
                    <a:pt x="310" y="174"/>
                    <a:pt x="319" y="186"/>
                    <a:pt x="331" y="191"/>
                  </a:cubicBezTo>
                  <a:cubicBezTo>
                    <a:pt x="344" y="197"/>
                    <a:pt x="359" y="195"/>
                    <a:pt x="370" y="188"/>
                  </a:cubicBezTo>
                  <a:cubicBezTo>
                    <a:pt x="370" y="212"/>
                    <a:pt x="370" y="236"/>
                    <a:pt x="370" y="261"/>
                  </a:cubicBezTo>
                  <a:cubicBezTo>
                    <a:pt x="370" y="265"/>
                    <a:pt x="370" y="270"/>
                    <a:pt x="370" y="274"/>
                  </a:cubicBezTo>
                  <a:cubicBezTo>
                    <a:pt x="370" y="277"/>
                    <a:pt x="370" y="276"/>
                    <a:pt x="367" y="276"/>
                  </a:cubicBezTo>
                  <a:cubicBezTo>
                    <a:pt x="355" y="276"/>
                    <a:pt x="343" y="276"/>
                    <a:pt x="330" y="276"/>
                  </a:cubicBezTo>
                  <a:cubicBezTo>
                    <a:pt x="314" y="276"/>
                    <a:pt x="297" y="276"/>
                    <a:pt x="281" y="276"/>
                  </a:cubicBezTo>
                  <a:cubicBezTo>
                    <a:pt x="289" y="265"/>
                    <a:pt x="290" y="250"/>
                    <a:pt x="283" y="238"/>
                  </a:cubicBezTo>
                  <a:cubicBezTo>
                    <a:pt x="276" y="227"/>
                    <a:pt x="263" y="220"/>
                    <a:pt x="250" y="220"/>
                  </a:cubicBezTo>
                  <a:cubicBezTo>
                    <a:pt x="237" y="220"/>
                    <a:pt x="224" y="227"/>
                    <a:pt x="217" y="237"/>
                  </a:cubicBezTo>
                  <a:cubicBezTo>
                    <a:pt x="209" y="249"/>
                    <a:pt x="208" y="264"/>
                    <a:pt x="215" y="276"/>
                  </a:cubicBezTo>
                  <a:cubicBezTo>
                    <a:pt x="191" y="276"/>
                    <a:pt x="167" y="276"/>
                    <a:pt x="143" y="276"/>
                  </a:cubicBezTo>
                  <a:cubicBezTo>
                    <a:pt x="136" y="276"/>
                    <a:pt x="129" y="276"/>
                    <a:pt x="122" y="276"/>
                  </a:cubicBezTo>
                  <a:cubicBezTo>
                    <a:pt x="124" y="259"/>
                    <a:pt x="125" y="243"/>
                    <a:pt x="126" y="226"/>
                  </a:cubicBezTo>
                  <a:cubicBezTo>
                    <a:pt x="104" y="226"/>
                    <a:pt x="83" y="226"/>
                    <a:pt x="61" y="226"/>
                  </a:cubicBezTo>
                  <a:cubicBezTo>
                    <a:pt x="40" y="226"/>
                    <a:pt x="20" y="226"/>
                    <a:pt x="0" y="226"/>
                  </a:cubicBezTo>
                  <a:cubicBezTo>
                    <a:pt x="10" y="217"/>
                    <a:pt x="19" y="208"/>
                    <a:pt x="29" y="199"/>
                  </a:cubicBezTo>
                  <a:cubicBezTo>
                    <a:pt x="51" y="178"/>
                    <a:pt x="73" y="158"/>
                    <a:pt x="94" y="138"/>
                  </a:cubicBezTo>
                  <a:cubicBezTo>
                    <a:pt x="116" y="118"/>
                    <a:pt x="138" y="98"/>
                    <a:pt x="160" y="77"/>
                  </a:cubicBezTo>
                  <a:cubicBezTo>
                    <a:pt x="170" y="68"/>
                    <a:pt x="180" y="58"/>
                    <a:pt x="190" y="49"/>
                  </a:cubicBezTo>
                  <a:cubicBezTo>
                    <a:pt x="192" y="49"/>
                    <a:pt x="192" y="49"/>
                    <a:pt x="192" y="49"/>
                  </a:cubicBezTo>
                  <a:cubicBezTo>
                    <a:pt x="194" y="49"/>
                    <a:pt x="195" y="49"/>
                    <a:pt x="197" y="49"/>
                  </a:cubicBezTo>
                  <a:cubicBezTo>
                    <a:pt x="204" y="49"/>
                    <a:pt x="210" y="49"/>
                    <a:pt x="216" y="49"/>
                  </a:cubicBezTo>
                  <a:cubicBezTo>
                    <a:pt x="231" y="49"/>
                    <a:pt x="246" y="49"/>
                    <a:pt x="261" y="49"/>
                  </a:cubicBezTo>
                  <a:cubicBezTo>
                    <a:pt x="267" y="49"/>
                    <a:pt x="273" y="49"/>
                    <a:pt x="279" y="49"/>
                  </a:cubicBezTo>
                  <a:cubicBezTo>
                    <a:pt x="270" y="42"/>
                    <a:pt x="266" y="29"/>
                    <a:pt x="271" y="18"/>
                  </a:cubicBezTo>
                  <a:cubicBezTo>
                    <a:pt x="276" y="7"/>
                    <a:pt x="288" y="0"/>
                    <a:pt x="301" y="0"/>
                  </a:cubicBezTo>
                  <a:cubicBezTo>
                    <a:pt x="305" y="0"/>
                    <a:pt x="296" y="0"/>
                    <a:pt x="30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cs typeface="+mn-cs"/>
              </a:endParaRPr>
            </a:p>
          </p:txBody>
        </p:sp>
        <p:sp>
          <p:nvSpPr>
            <p:cNvPr id="38" name="Freeform 38">
              <a:extLst/>
            </p:cNvPr>
            <p:cNvSpPr>
              <a:spLocks/>
            </p:cNvSpPr>
            <p:nvPr/>
          </p:nvSpPr>
          <p:spPr bwMode="auto">
            <a:xfrm>
              <a:off x="3623186" y="1912748"/>
              <a:ext cx="2425078" cy="1827975"/>
            </a:xfrm>
            <a:custGeom>
              <a:avLst/>
              <a:gdLst>
                <a:gd name="T0" fmla="*/ 353 w 353"/>
                <a:gd name="T1" fmla="*/ 266 h 266"/>
                <a:gd name="T2" fmla="*/ 331 w 353"/>
                <a:gd name="T3" fmla="*/ 266 h 266"/>
                <a:gd name="T4" fmla="*/ 318 w 353"/>
                <a:gd name="T5" fmla="*/ 266 h 266"/>
                <a:gd name="T6" fmla="*/ 294 w 353"/>
                <a:gd name="T7" fmla="*/ 266 h 266"/>
                <a:gd name="T8" fmla="*/ 277 w 353"/>
                <a:gd name="T9" fmla="*/ 266 h 266"/>
                <a:gd name="T10" fmla="*/ 275 w 353"/>
                <a:gd name="T11" fmla="*/ 230 h 266"/>
                <a:gd name="T12" fmla="*/ 238 w 353"/>
                <a:gd name="T13" fmla="*/ 210 h 266"/>
                <a:gd name="T14" fmla="*/ 201 w 353"/>
                <a:gd name="T15" fmla="*/ 230 h 266"/>
                <a:gd name="T16" fmla="*/ 195 w 353"/>
                <a:gd name="T17" fmla="*/ 266 h 266"/>
                <a:gd name="T18" fmla="*/ 131 w 353"/>
                <a:gd name="T19" fmla="*/ 266 h 266"/>
                <a:gd name="T20" fmla="*/ 116 w 353"/>
                <a:gd name="T21" fmla="*/ 266 h 266"/>
                <a:gd name="T22" fmla="*/ 119 w 353"/>
                <a:gd name="T23" fmla="*/ 221 h 266"/>
                <a:gd name="T24" fmla="*/ 119 w 353"/>
                <a:gd name="T25" fmla="*/ 216 h 266"/>
                <a:gd name="T26" fmla="*/ 114 w 353"/>
                <a:gd name="T27" fmla="*/ 216 h 266"/>
                <a:gd name="T28" fmla="*/ 82 w 353"/>
                <a:gd name="T29" fmla="*/ 216 h 266"/>
                <a:gd name="T30" fmla="*/ 49 w 353"/>
                <a:gd name="T31" fmla="*/ 216 h 266"/>
                <a:gd name="T32" fmla="*/ 0 w 353"/>
                <a:gd name="T33" fmla="*/ 216 h 266"/>
                <a:gd name="T34" fmla="*/ 6 w 353"/>
                <a:gd name="T35" fmla="*/ 211 h 266"/>
                <a:gd name="T36" fmla="*/ 20 w 353"/>
                <a:gd name="T37" fmla="*/ 197 h 266"/>
                <a:gd name="T38" fmla="*/ 53 w 353"/>
                <a:gd name="T39" fmla="*/ 167 h 266"/>
                <a:gd name="T40" fmla="*/ 86 w 353"/>
                <a:gd name="T41" fmla="*/ 137 h 266"/>
                <a:gd name="T42" fmla="*/ 151 w 353"/>
                <a:gd name="T43" fmla="*/ 76 h 266"/>
                <a:gd name="T44" fmla="*/ 180 w 353"/>
                <a:gd name="T45" fmla="*/ 49 h 266"/>
                <a:gd name="T46" fmla="*/ 185 w 353"/>
                <a:gd name="T47" fmla="*/ 49 h 266"/>
                <a:gd name="T48" fmla="*/ 195 w 353"/>
                <a:gd name="T49" fmla="*/ 49 h 266"/>
                <a:gd name="T50" fmla="*/ 204 w 353"/>
                <a:gd name="T51" fmla="*/ 49 h 266"/>
                <a:gd name="T52" fmla="*/ 227 w 353"/>
                <a:gd name="T53" fmla="*/ 49 h 266"/>
                <a:gd name="T54" fmla="*/ 249 w 353"/>
                <a:gd name="T55" fmla="*/ 49 h 266"/>
                <a:gd name="T56" fmla="*/ 258 w 353"/>
                <a:gd name="T57" fmla="*/ 49 h 266"/>
                <a:gd name="T58" fmla="*/ 267 w 353"/>
                <a:gd name="T59" fmla="*/ 49 h 266"/>
                <a:gd name="T60" fmla="*/ 282 w 353"/>
                <a:gd name="T61" fmla="*/ 49 h 266"/>
                <a:gd name="T62" fmla="*/ 270 w 353"/>
                <a:gd name="T63" fmla="*/ 40 h 266"/>
                <a:gd name="T64" fmla="*/ 263 w 353"/>
                <a:gd name="T65" fmla="*/ 15 h 266"/>
                <a:gd name="T66" fmla="*/ 288 w 353"/>
                <a:gd name="T67" fmla="*/ 0 h 266"/>
                <a:gd name="T68" fmla="*/ 288 w 353"/>
                <a:gd name="T69" fmla="*/ 0 h 266"/>
                <a:gd name="T70" fmla="*/ 289 w 353"/>
                <a:gd name="T71" fmla="*/ 0 h 266"/>
                <a:gd name="T72" fmla="*/ 289 w 353"/>
                <a:gd name="T73" fmla="*/ 0 h 266"/>
                <a:gd name="T74" fmla="*/ 313 w 353"/>
                <a:gd name="T75" fmla="*/ 14 h 266"/>
                <a:gd name="T76" fmla="*/ 305 w 353"/>
                <a:gd name="T77" fmla="*/ 40 h 266"/>
                <a:gd name="T78" fmla="*/ 293 w 353"/>
                <a:gd name="T79" fmla="*/ 49 h 266"/>
                <a:gd name="T80" fmla="*/ 308 w 353"/>
                <a:gd name="T81" fmla="*/ 49 h 266"/>
                <a:gd name="T82" fmla="*/ 353 w 353"/>
                <a:gd name="T83" fmla="*/ 48 h 266"/>
                <a:gd name="T84" fmla="*/ 353 w 353"/>
                <a:gd name="T85" fmla="*/ 80 h 266"/>
                <a:gd name="T86" fmla="*/ 353 w 353"/>
                <a:gd name="T87" fmla="*/ 116 h 266"/>
                <a:gd name="T88" fmla="*/ 353 w 353"/>
                <a:gd name="T89" fmla="*/ 119 h 266"/>
                <a:gd name="T90" fmla="*/ 336 w 353"/>
                <a:gd name="T91" fmla="*/ 116 h 266"/>
                <a:gd name="T92" fmla="*/ 317 w 353"/>
                <a:gd name="T93" fmla="*/ 120 h 266"/>
                <a:gd name="T94" fmla="*/ 293 w 353"/>
                <a:gd name="T95" fmla="*/ 156 h 266"/>
                <a:gd name="T96" fmla="*/ 317 w 353"/>
                <a:gd name="T97" fmla="*/ 191 h 266"/>
                <a:gd name="T98" fmla="*/ 335 w 353"/>
                <a:gd name="T99" fmla="*/ 194 h 266"/>
                <a:gd name="T100" fmla="*/ 353 w 353"/>
                <a:gd name="T101" fmla="*/ 191 h 266"/>
                <a:gd name="T102" fmla="*/ 353 w 353"/>
                <a:gd name="T103" fmla="*/ 219 h 266"/>
                <a:gd name="T104" fmla="*/ 353 w 353"/>
                <a:gd name="T105" fmla="*/ 256 h 266"/>
                <a:gd name="T106" fmla="*/ 353 w 353"/>
                <a:gd name="T107" fmla="*/ 266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53" h="266">
                  <a:moveTo>
                    <a:pt x="353" y="266"/>
                  </a:moveTo>
                  <a:cubicBezTo>
                    <a:pt x="331" y="266"/>
                    <a:pt x="331" y="266"/>
                    <a:pt x="331" y="266"/>
                  </a:cubicBezTo>
                  <a:cubicBezTo>
                    <a:pt x="318" y="266"/>
                    <a:pt x="318" y="266"/>
                    <a:pt x="318" y="266"/>
                  </a:cubicBezTo>
                  <a:cubicBezTo>
                    <a:pt x="294" y="266"/>
                    <a:pt x="294" y="266"/>
                    <a:pt x="294" y="266"/>
                  </a:cubicBezTo>
                  <a:cubicBezTo>
                    <a:pt x="277" y="266"/>
                    <a:pt x="277" y="266"/>
                    <a:pt x="277" y="266"/>
                  </a:cubicBezTo>
                  <a:cubicBezTo>
                    <a:pt x="282" y="255"/>
                    <a:pt x="281" y="241"/>
                    <a:pt x="275" y="230"/>
                  </a:cubicBezTo>
                  <a:cubicBezTo>
                    <a:pt x="267" y="218"/>
                    <a:pt x="253" y="210"/>
                    <a:pt x="238" y="210"/>
                  </a:cubicBezTo>
                  <a:cubicBezTo>
                    <a:pt x="223" y="210"/>
                    <a:pt x="209" y="218"/>
                    <a:pt x="201" y="230"/>
                  </a:cubicBezTo>
                  <a:cubicBezTo>
                    <a:pt x="193" y="241"/>
                    <a:pt x="191" y="254"/>
                    <a:pt x="195" y="266"/>
                  </a:cubicBezTo>
                  <a:cubicBezTo>
                    <a:pt x="131" y="266"/>
                    <a:pt x="131" y="266"/>
                    <a:pt x="131" y="266"/>
                  </a:cubicBezTo>
                  <a:cubicBezTo>
                    <a:pt x="116" y="266"/>
                    <a:pt x="116" y="266"/>
                    <a:pt x="116" y="266"/>
                  </a:cubicBezTo>
                  <a:cubicBezTo>
                    <a:pt x="119" y="221"/>
                    <a:pt x="119" y="221"/>
                    <a:pt x="119" y="221"/>
                  </a:cubicBezTo>
                  <a:cubicBezTo>
                    <a:pt x="119" y="216"/>
                    <a:pt x="119" y="216"/>
                    <a:pt x="119" y="216"/>
                  </a:cubicBezTo>
                  <a:cubicBezTo>
                    <a:pt x="114" y="216"/>
                    <a:pt x="114" y="216"/>
                    <a:pt x="114" y="216"/>
                  </a:cubicBezTo>
                  <a:cubicBezTo>
                    <a:pt x="82" y="216"/>
                    <a:pt x="82" y="216"/>
                    <a:pt x="82" y="216"/>
                  </a:cubicBezTo>
                  <a:cubicBezTo>
                    <a:pt x="49" y="216"/>
                    <a:pt x="49" y="216"/>
                    <a:pt x="49" y="216"/>
                  </a:cubicBezTo>
                  <a:cubicBezTo>
                    <a:pt x="0" y="216"/>
                    <a:pt x="0" y="216"/>
                    <a:pt x="0" y="216"/>
                  </a:cubicBezTo>
                  <a:cubicBezTo>
                    <a:pt x="6" y="211"/>
                    <a:pt x="6" y="211"/>
                    <a:pt x="6" y="211"/>
                  </a:cubicBezTo>
                  <a:cubicBezTo>
                    <a:pt x="20" y="197"/>
                    <a:pt x="20" y="197"/>
                    <a:pt x="20" y="197"/>
                  </a:cubicBezTo>
                  <a:cubicBezTo>
                    <a:pt x="53" y="167"/>
                    <a:pt x="53" y="167"/>
                    <a:pt x="53" y="167"/>
                  </a:cubicBezTo>
                  <a:cubicBezTo>
                    <a:pt x="86" y="137"/>
                    <a:pt x="86" y="137"/>
                    <a:pt x="86" y="137"/>
                  </a:cubicBezTo>
                  <a:cubicBezTo>
                    <a:pt x="151" y="76"/>
                    <a:pt x="151" y="76"/>
                    <a:pt x="151" y="76"/>
                  </a:cubicBezTo>
                  <a:cubicBezTo>
                    <a:pt x="180" y="49"/>
                    <a:pt x="180" y="49"/>
                    <a:pt x="180" y="49"/>
                  </a:cubicBezTo>
                  <a:cubicBezTo>
                    <a:pt x="185" y="49"/>
                    <a:pt x="185" y="49"/>
                    <a:pt x="185" y="49"/>
                  </a:cubicBezTo>
                  <a:cubicBezTo>
                    <a:pt x="195" y="49"/>
                    <a:pt x="195" y="49"/>
                    <a:pt x="195" y="49"/>
                  </a:cubicBezTo>
                  <a:cubicBezTo>
                    <a:pt x="204" y="49"/>
                    <a:pt x="204" y="49"/>
                    <a:pt x="204" y="49"/>
                  </a:cubicBezTo>
                  <a:cubicBezTo>
                    <a:pt x="227" y="49"/>
                    <a:pt x="227" y="49"/>
                    <a:pt x="227" y="49"/>
                  </a:cubicBezTo>
                  <a:cubicBezTo>
                    <a:pt x="249" y="49"/>
                    <a:pt x="249" y="49"/>
                    <a:pt x="249" y="49"/>
                  </a:cubicBezTo>
                  <a:cubicBezTo>
                    <a:pt x="258" y="49"/>
                    <a:pt x="258" y="49"/>
                    <a:pt x="258" y="49"/>
                  </a:cubicBezTo>
                  <a:cubicBezTo>
                    <a:pt x="267" y="49"/>
                    <a:pt x="267" y="49"/>
                    <a:pt x="267" y="49"/>
                  </a:cubicBezTo>
                  <a:cubicBezTo>
                    <a:pt x="282" y="49"/>
                    <a:pt x="282" y="49"/>
                    <a:pt x="282" y="49"/>
                  </a:cubicBezTo>
                  <a:cubicBezTo>
                    <a:pt x="270" y="40"/>
                    <a:pt x="270" y="40"/>
                    <a:pt x="270" y="40"/>
                  </a:cubicBezTo>
                  <a:cubicBezTo>
                    <a:pt x="262" y="34"/>
                    <a:pt x="259" y="24"/>
                    <a:pt x="263" y="15"/>
                  </a:cubicBezTo>
                  <a:cubicBezTo>
                    <a:pt x="267" y="6"/>
                    <a:pt x="277" y="0"/>
                    <a:pt x="288" y="0"/>
                  </a:cubicBezTo>
                  <a:cubicBezTo>
                    <a:pt x="288" y="0"/>
                    <a:pt x="288" y="0"/>
                    <a:pt x="288" y="0"/>
                  </a:cubicBezTo>
                  <a:cubicBezTo>
                    <a:pt x="289" y="0"/>
                    <a:pt x="289" y="0"/>
                    <a:pt x="289" y="0"/>
                  </a:cubicBezTo>
                  <a:cubicBezTo>
                    <a:pt x="289" y="0"/>
                    <a:pt x="289" y="0"/>
                    <a:pt x="289" y="0"/>
                  </a:cubicBezTo>
                  <a:cubicBezTo>
                    <a:pt x="298" y="0"/>
                    <a:pt x="309" y="4"/>
                    <a:pt x="313" y="14"/>
                  </a:cubicBezTo>
                  <a:cubicBezTo>
                    <a:pt x="317" y="23"/>
                    <a:pt x="313" y="33"/>
                    <a:pt x="305" y="40"/>
                  </a:cubicBezTo>
                  <a:cubicBezTo>
                    <a:pt x="293" y="49"/>
                    <a:pt x="293" y="49"/>
                    <a:pt x="293" y="49"/>
                  </a:cubicBezTo>
                  <a:cubicBezTo>
                    <a:pt x="308" y="49"/>
                    <a:pt x="308" y="49"/>
                    <a:pt x="308" y="49"/>
                  </a:cubicBezTo>
                  <a:cubicBezTo>
                    <a:pt x="353" y="48"/>
                    <a:pt x="353" y="48"/>
                    <a:pt x="353" y="48"/>
                  </a:cubicBezTo>
                  <a:cubicBezTo>
                    <a:pt x="353" y="80"/>
                    <a:pt x="353" y="80"/>
                    <a:pt x="353" y="80"/>
                  </a:cubicBezTo>
                  <a:cubicBezTo>
                    <a:pt x="353" y="116"/>
                    <a:pt x="353" y="116"/>
                    <a:pt x="353" y="116"/>
                  </a:cubicBezTo>
                  <a:cubicBezTo>
                    <a:pt x="353" y="119"/>
                    <a:pt x="353" y="119"/>
                    <a:pt x="353" y="119"/>
                  </a:cubicBezTo>
                  <a:cubicBezTo>
                    <a:pt x="348" y="117"/>
                    <a:pt x="342" y="116"/>
                    <a:pt x="336" y="116"/>
                  </a:cubicBezTo>
                  <a:cubicBezTo>
                    <a:pt x="330" y="116"/>
                    <a:pt x="323" y="117"/>
                    <a:pt x="317" y="120"/>
                  </a:cubicBezTo>
                  <a:cubicBezTo>
                    <a:pt x="303" y="126"/>
                    <a:pt x="293" y="140"/>
                    <a:pt x="293" y="156"/>
                  </a:cubicBezTo>
                  <a:cubicBezTo>
                    <a:pt x="293" y="170"/>
                    <a:pt x="303" y="184"/>
                    <a:pt x="317" y="191"/>
                  </a:cubicBezTo>
                  <a:cubicBezTo>
                    <a:pt x="323" y="193"/>
                    <a:pt x="329" y="194"/>
                    <a:pt x="335" y="194"/>
                  </a:cubicBezTo>
                  <a:cubicBezTo>
                    <a:pt x="342" y="194"/>
                    <a:pt x="347" y="193"/>
                    <a:pt x="353" y="191"/>
                  </a:cubicBezTo>
                  <a:cubicBezTo>
                    <a:pt x="353" y="219"/>
                    <a:pt x="353" y="219"/>
                    <a:pt x="353" y="219"/>
                  </a:cubicBezTo>
                  <a:cubicBezTo>
                    <a:pt x="353" y="256"/>
                    <a:pt x="353" y="256"/>
                    <a:pt x="353" y="256"/>
                  </a:cubicBezTo>
                  <a:lnTo>
                    <a:pt x="353" y="266"/>
                  </a:lnTo>
                  <a:close/>
                </a:path>
              </a:pathLst>
            </a:custGeom>
            <a:solidFill>
              <a:srgbClr val="FAB000"/>
            </a:solidFill>
            <a:ln>
              <a:noFill/>
            </a:ln>
          </p:spPr>
          <p:txBody>
            <a:bodyPr/>
            <a:lstStyle/>
            <a:p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cs typeface="+mn-cs"/>
              </a:endParaRPr>
            </a:p>
          </p:txBody>
        </p:sp>
        <p:sp>
          <p:nvSpPr>
            <p:cNvPr id="39" name="Freeform 39">
              <a:extLst/>
            </p:cNvPr>
            <p:cNvSpPr>
              <a:spLocks/>
            </p:cNvSpPr>
            <p:nvPr/>
          </p:nvSpPr>
          <p:spPr bwMode="auto">
            <a:xfrm>
              <a:off x="6562945" y="3356408"/>
              <a:ext cx="673386" cy="619725"/>
            </a:xfrm>
            <a:custGeom>
              <a:avLst/>
              <a:gdLst>
                <a:gd name="T0" fmla="*/ 98 w 98"/>
                <a:gd name="T1" fmla="*/ 42 h 90"/>
                <a:gd name="T2" fmla="*/ 45 w 98"/>
                <a:gd name="T3" fmla="*/ 7 h 90"/>
                <a:gd name="T4" fmla="*/ 23 w 98"/>
                <a:gd name="T5" fmla="*/ 26 h 90"/>
                <a:gd name="T6" fmla="*/ 0 w 98"/>
                <a:gd name="T7" fmla="*/ 62 h 90"/>
                <a:gd name="T8" fmla="*/ 35 w 98"/>
                <a:gd name="T9" fmla="*/ 52 h 90"/>
                <a:gd name="T10" fmla="*/ 48 w 98"/>
                <a:gd name="T11" fmla="*/ 90 h 90"/>
                <a:gd name="T12" fmla="*/ 75 w 98"/>
                <a:gd name="T13" fmla="*/ 73 h 90"/>
                <a:gd name="T14" fmla="*/ 90 w 98"/>
                <a:gd name="T15" fmla="*/ 63 h 90"/>
                <a:gd name="T16" fmla="*/ 93 w 98"/>
                <a:gd name="T17" fmla="*/ 61 h 90"/>
                <a:gd name="T18" fmla="*/ 98 w 98"/>
                <a:gd name="T19" fmla="*/ 42 h 90"/>
                <a:gd name="T20" fmla="*/ 98 w 98"/>
                <a:gd name="T21" fmla="*/ 42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8" h="90">
                  <a:moveTo>
                    <a:pt x="98" y="42"/>
                  </a:moveTo>
                  <a:cubicBezTo>
                    <a:pt x="97" y="16"/>
                    <a:pt x="69" y="0"/>
                    <a:pt x="45" y="7"/>
                  </a:cubicBezTo>
                  <a:cubicBezTo>
                    <a:pt x="36" y="10"/>
                    <a:pt x="29" y="17"/>
                    <a:pt x="23" y="26"/>
                  </a:cubicBezTo>
                  <a:cubicBezTo>
                    <a:pt x="16" y="38"/>
                    <a:pt x="8" y="50"/>
                    <a:pt x="0" y="62"/>
                  </a:cubicBezTo>
                  <a:cubicBezTo>
                    <a:pt x="8" y="51"/>
                    <a:pt x="23" y="47"/>
                    <a:pt x="35" y="52"/>
                  </a:cubicBezTo>
                  <a:cubicBezTo>
                    <a:pt x="50" y="58"/>
                    <a:pt x="57" y="76"/>
                    <a:pt x="48" y="90"/>
                  </a:cubicBezTo>
                  <a:cubicBezTo>
                    <a:pt x="57" y="84"/>
                    <a:pt x="66" y="78"/>
                    <a:pt x="75" y="73"/>
                  </a:cubicBezTo>
                  <a:cubicBezTo>
                    <a:pt x="80" y="69"/>
                    <a:pt x="85" y="66"/>
                    <a:pt x="90" y="63"/>
                  </a:cubicBezTo>
                  <a:cubicBezTo>
                    <a:pt x="91" y="62"/>
                    <a:pt x="92" y="62"/>
                    <a:pt x="93" y="61"/>
                  </a:cubicBezTo>
                  <a:cubicBezTo>
                    <a:pt x="96" y="55"/>
                    <a:pt x="98" y="48"/>
                    <a:pt x="98" y="42"/>
                  </a:cubicBezTo>
                  <a:cubicBezTo>
                    <a:pt x="98" y="37"/>
                    <a:pt x="98" y="43"/>
                    <a:pt x="98" y="42"/>
                  </a:cubicBezTo>
                  <a:close/>
                </a:path>
              </a:pathLst>
            </a:custGeom>
            <a:solidFill>
              <a:srgbClr val="787878"/>
            </a:solidFill>
            <a:ln>
              <a:noFill/>
            </a:ln>
            <a:extLst/>
          </p:spPr>
          <p:txBody>
            <a:bodyPr/>
            <a:lstStyle/>
            <a:p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cs typeface="+mn-cs"/>
              </a:endParaRPr>
            </a:p>
          </p:txBody>
        </p:sp>
        <p:sp>
          <p:nvSpPr>
            <p:cNvPr id="40" name="Freeform 40">
              <a:extLst/>
            </p:cNvPr>
            <p:cNvSpPr>
              <a:spLocks/>
            </p:cNvSpPr>
            <p:nvPr/>
          </p:nvSpPr>
          <p:spPr bwMode="auto">
            <a:xfrm>
              <a:off x="6562945" y="3522330"/>
              <a:ext cx="261048" cy="480747"/>
            </a:xfrm>
            <a:custGeom>
              <a:avLst/>
              <a:gdLst>
                <a:gd name="T0" fmla="*/ 4 w 38"/>
                <a:gd name="T1" fmla="*/ 39 h 70"/>
                <a:gd name="T2" fmla="*/ 30 w 38"/>
                <a:gd name="T3" fmla="*/ 0 h 70"/>
                <a:gd name="T4" fmla="*/ 28 w 38"/>
                <a:gd name="T5" fmla="*/ 4 h 70"/>
                <a:gd name="T6" fmla="*/ 26 w 38"/>
                <a:gd name="T7" fmla="*/ 8 h 70"/>
                <a:gd name="T8" fmla="*/ 25 w 38"/>
                <a:gd name="T9" fmla="*/ 13 h 70"/>
                <a:gd name="T10" fmla="*/ 25 w 38"/>
                <a:gd name="T11" fmla="*/ 18 h 70"/>
                <a:gd name="T12" fmla="*/ 26 w 38"/>
                <a:gd name="T13" fmla="*/ 23 h 70"/>
                <a:gd name="T14" fmla="*/ 27 w 38"/>
                <a:gd name="T15" fmla="*/ 28 h 70"/>
                <a:gd name="T16" fmla="*/ 30 w 38"/>
                <a:gd name="T17" fmla="*/ 33 h 70"/>
                <a:gd name="T18" fmla="*/ 33 w 38"/>
                <a:gd name="T19" fmla="*/ 37 h 70"/>
                <a:gd name="T20" fmla="*/ 34 w 38"/>
                <a:gd name="T21" fmla="*/ 38 h 70"/>
                <a:gd name="T22" fmla="*/ 35 w 38"/>
                <a:gd name="T23" fmla="*/ 40 h 70"/>
                <a:gd name="T24" fmla="*/ 36 w 38"/>
                <a:gd name="T25" fmla="*/ 41 h 70"/>
                <a:gd name="T26" fmla="*/ 38 w 38"/>
                <a:gd name="T27" fmla="*/ 42 h 70"/>
                <a:gd name="T28" fmla="*/ 9 w 38"/>
                <a:gd name="T29" fmla="*/ 70 h 70"/>
                <a:gd name="T30" fmla="*/ 8 w 38"/>
                <a:gd name="T31" fmla="*/ 69 h 70"/>
                <a:gd name="T32" fmla="*/ 7 w 38"/>
                <a:gd name="T33" fmla="*/ 68 h 70"/>
                <a:gd name="T34" fmla="*/ 6 w 38"/>
                <a:gd name="T35" fmla="*/ 67 h 70"/>
                <a:gd name="T36" fmla="*/ 5 w 38"/>
                <a:gd name="T37" fmla="*/ 66 h 70"/>
                <a:gd name="T38" fmla="*/ 3 w 38"/>
                <a:gd name="T39" fmla="*/ 63 h 70"/>
                <a:gd name="T40" fmla="*/ 1 w 38"/>
                <a:gd name="T41" fmla="*/ 60 h 70"/>
                <a:gd name="T42" fmla="*/ 0 w 38"/>
                <a:gd name="T43" fmla="*/ 56 h 70"/>
                <a:gd name="T44" fmla="*/ 0 w 38"/>
                <a:gd name="T45" fmla="*/ 52 h 70"/>
                <a:gd name="T46" fmla="*/ 0 w 38"/>
                <a:gd name="T47" fmla="*/ 48 h 70"/>
                <a:gd name="T48" fmla="*/ 1 w 38"/>
                <a:gd name="T49" fmla="*/ 45 h 70"/>
                <a:gd name="T50" fmla="*/ 2 w 38"/>
                <a:gd name="T51" fmla="*/ 42 h 70"/>
                <a:gd name="T52" fmla="*/ 4 w 38"/>
                <a:gd name="T53" fmla="*/ 39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8" h="70">
                  <a:moveTo>
                    <a:pt x="4" y="39"/>
                  </a:moveTo>
                  <a:cubicBezTo>
                    <a:pt x="13" y="26"/>
                    <a:pt x="21" y="13"/>
                    <a:pt x="30" y="0"/>
                  </a:cubicBezTo>
                  <a:cubicBezTo>
                    <a:pt x="29" y="1"/>
                    <a:pt x="29" y="3"/>
                    <a:pt x="28" y="4"/>
                  </a:cubicBezTo>
                  <a:cubicBezTo>
                    <a:pt x="27" y="5"/>
                    <a:pt x="27" y="7"/>
                    <a:pt x="26" y="8"/>
                  </a:cubicBezTo>
                  <a:cubicBezTo>
                    <a:pt x="26" y="10"/>
                    <a:pt x="26" y="11"/>
                    <a:pt x="25" y="13"/>
                  </a:cubicBezTo>
                  <a:cubicBezTo>
                    <a:pt x="25" y="14"/>
                    <a:pt x="25" y="16"/>
                    <a:pt x="25" y="18"/>
                  </a:cubicBezTo>
                  <a:cubicBezTo>
                    <a:pt x="25" y="19"/>
                    <a:pt x="25" y="21"/>
                    <a:pt x="26" y="23"/>
                  </a:cubicBezTo>
                  <a:cubicBezTo>
                    <a:pt x="26" y="25"/>
                    <a:pt x="27" y="26"/>
                    <a:pt x="27" y="28"/>
                  </a:cubicBezTo>
                  <a:cubicBezTo>
                    <a:pt x="28" y="30"/>
                    <a:pt x="29" y="31"/>
                    <a:pt x="30" y="33"/>
                  </a:cubicBezTo>
                  <a:cubicBezTo>
                    <a:pt x="31" y="34"/>
                    <a:pt x="32" y="36"/>
                    <a:pt x="33" y="37"/>
                  </a:cubicBezTo>
                  <a:cubicBezTo>
                    <a:pt x="33" y="38"/>
                    <a:pt x="33" y="38"/>
                    <a:pt x="34" y="38"/>
                  </a:cubicBezTo>
                  <a:cubicBezTo>
                    <a:pt x="34" y="39"/>
                    <a:pt x="35" y="39"/>
                    <a:pt x="35" y="40"/>
                  </a:cubicBezTo>
                  <a:cubicBezTo>
                    <a:pt x="35" y="40"/>
                    <a:pt x="36" y="40"/>
                    <a:pt x="36" y="41"/>
                  </a:cubicBezTo>
                  <a:cubicBezTo>
                    <a:pt x="37" y="41"/>
                    <a:pt x="37" y="42"/>
                    <a:pt x="38" y="42"/>
                  </a:cubicBezTo>
                  <a:cubicBezTo>
                    <a:pt x="9" y="70"/>
                    <a:pt x="9" y="70"/>
                    <a:pt x="9" y="70"/>
                  </a:cubicBezTo>
                  <a:cubicBezTo>
                    <a:pt x="8" y="69"/>
                    <a:pt x="8" y="69"/>
                    <a:pt x="8" y="69"/>
                  </a:cubicBezTo>
                  <a:cubicBezTo>
                    <a:pt x="7" y="68"/>
                    <a:pt x="7" y="68"/>
                    <a:pt x="7" y="68"/>
                  </a:cubicBezTo>
                  <a:cubicBezTo>
                    <a:pt x="6" y="67"/>
                    <a:pt x="6" y="67"/>
                    <a:pt x="6" y="67"/>
                  </a:cubicBezTo>
                  <a:cubicBezTo>
                    <a:pt x="5" y="66"/>
                    <a:pt x="5" y="66"/>
                    <a:pt x="5" y="66"/>
                  </a:cubicBezTo>
                  <a:cubicBezTo>
                    <a:pt x="4" y="65"/>
                    <a:pt x="4" y="64"/>
                    <a:pt x="3" y="63"/>
                  </a:cubicBezTo>
                  <a:cubicBezTo>
                    <a:pt x="2" y="62"/>
                    <a:pt x="2" y="61"/>
                    <a:pt x="1" y="60"/>
                  </a:cubicBezTo>
                  <a:cubicBezTo>
                    <a:pt x="1" y="58"/>
                    <a:pt x="1" y="57"/>
                    <a:pt x="0" y="56"/>
                  </a:cubicBezTo>
                  <a:cubicBezTo>
                    <a:pt x="0" y="55"/>
                    <a:pt x="0" y="53"/>
                    <a:pt x="0" y="52"/>
                  </a:cubicBezTo>
                  <a:cubicBezTo>
                    <a:pt x="0" y="51"/>
                    <a:pt x="0" y="50"/>
                    <a:pt x="0" y="48"/>
                  </a:cubicBezTo>
                  <a:cubicBezTo>
                    <a:pt x="0" y="47"/>
                    <a:pt x="1" y="46"/>
                    <a:pt x="1" y="45"/>
                  </a:cubicBezTo>
                  <a:cubicBezTo>
                    <a:pt x="1" y="44"/>
                    <a:pt x="2" y="43"/>
                    <a:pt x="2" y="42"/>
                  </a:cubicBezTo>
                  <a:cubicBezTo>
                    <a:pt x="3" y="41"/>
                    <a:pt x="3" y="40"/>
                    <a:pt x="4" y="39"/>
                  </a:cubicBezTo>
                  <a:close/>
                </a:path>
              </a:pathLst>
            </a:custGeom>
            <a:solidFill>
              <a:srgbClr val="787878"/>
            </a:solidFill>
            <a:ln>
              <a:noFill/>
            </a:ln>
            <a:extLst/>
          </p:spPr>
          <p:txBody>
            <a:bodyPr/>
            <a:lstStyle/>
            <a:p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cs typeface="+mn-cs"/>
              </a:endParaRPr>
            </a:p>
          </p:txBody>
        </p:sp>
        <p:sp>
          <p:nvSpPr>
            <p:cNvPr id="41" name="Freeform 41">
              <a:extLst/>
            </p:cNvPr>
            <p:cNvSpPr>
              <a:spLocks/>
            </p:cNvSpPr>
            <p:nvPr/>
          </p:nvSpPr>
          <p:spPr bwMode="auto">
            <a:xfrm>
              <a:off x="6557012" y="3522330"/>
              <a:ext cx="266981" cy="480747"/>
            </a:xfrm>
            <a:custGeom>
              <a:avLst/>
              <a:gdLst>
                <a:gd name="T0" fmla="*/ 39 w 39"/>
                <a:gd name="T1" fmla="*/ 42 h 70"/>
                <a:gd name="T2" fmla="*/ 13 w 39"/>
                <a:gd name="T3" fmla="*/ 67 h 70"/>
                <a:gd name="T4" fmla="*/ 9 w 39"/>
                <a:gd name="T5" fmla="*/ 69 h 70"/>
                <a:gd name="T6" fmla="*/ 1 w 39"/>
                <a:gd name="T7" fmla="*/ 54 h 70"/>
                <a:gd name="T8" fmla="*/ 8 w 39"/>
                <a:gd name="T9" fmla="*/ 34 h 70"/>
                <a:gd name="T10" fmla="*/ 31 w 39"/>
                <a:gd name="T11" fmla="*/ 0 h 70"/>
                <a:gd name="T12" fmla="*/ 39 w 39"/>
                <a:gd name="T13" fmla="*/ 42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" h="70">
                  <a:moveTo>
                    <a:pt x="39" y="42"/>
                  </a:moveTo>
                  <a:cubicBezTo>
                    <a:pt x="30" y="50"/>
                    <a:pt x="21" y="59"/>
                    <a:pt x="13" y="67"/>
                  </a:cubicBezTo>
                  <a:cubicBezTo>
                    <a:pt x="12" y="68"/>
                    <a:pt x="10" y="70"/>
                    <a:pt x="9" y="69"/>
                  </a:cubicBezTo>
                  <a:cubicBezTo>
                    <a:pt x="5" y="65"/>
                    <a:pt x="2" y="60"/>
                    <a:pt x="1" y="54"/>
                  </a:cubicBezTo>
                  <a:cubicBezTo>
                    <a:pt x="0" y="46"/>
                    <a:pt x="4" y="40"/>
                    <a:pt x="8" y="34"/>
                  </a:cubicBezTo>
                  <a:cubicBezTo>
                    <a:pt x="16" y="23"/>
                    <a:pt x="23" y="11"/>
                    <a:pt x="31" y="0"/>
                  </a:cubicBezTo>
                  <a:cubicBezTo>
                    <a:pt x="22" y="14"/>
                    <a:pt x="26" y="32"/>
                    <a:pt x="39" y="42"/>
                  </a:cubicBezTo>
                  <a:close/>
                </a:path>
              </a:pathLst>
            </a:custGeom>
            <a:solidFill>
              <a:srgbClr val="787878"/>
            </a:solidFill>
            <a:ln>
              <a:noFill/>
            </a:ln>
            <a:extLst/>
          </p:spPr>
          <p:txBody>
            <a:bodyPr/>
            <a:lstStyle/>
            <a:p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cs typeface="+mn-cs"/>
              </a:endParaRPr>
            </a:p>
          </p:txBody>
        </p:sp>
        <p:sp>
          <p:nvSpPr>
            <p:cNvPr id="42" name="Freeform 42">
              <a:extLst/>
            </p:cNvPr>
            <p:cNvSpPr>
              <a:spLocks/>
            </p:cNvSpPr>
            <p:nvPr/>
          </p:nvSpPr>
          <p:spPr bwMode="auto">
            <a:xfrm>
              <a:off x="6116493" y="3776176"/>
              <a:ext cx="631855" cy="199957"/>
            </a:xfrm>
            <a:custGeom>
              <a:avLst/>
              <a:gdLst>
                <a:gd name="T0" fmla="*/ 398 w 398"/>
                <a:gd name="T1" fmla="*/ 0 h 125"/>
                <a:gd name="T2" fmla="*/ 286 w 398"/>
                <a:gd name="T3" fmla="*/ 125 h 125"/>
                <a:gd name="T4" fmla="*/ 0 w 398"/>
                <a:gd name="T5" fmla="*/ 125 h 125"/>
                <a:gd name="T6" fmla="*/ 0 w 398"/>
                <a:gd name="T7" fmla="*/ 0 h 125"/>
                <a:gd name="T8" fmla="*/ 398 w 398"/>
                <a:gd name="T9" fmla="*/ 0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8" h="125">
                  <a:moveTo>
                    <a:pt x="398" y="0"/>
                  </a:moveTo>
                  <a:lnTo>
                    <a:pt x="286" y="125"/>
                  </a:lnTo>
                  <a:lnTo>
                    <a:pt x="0" y="125"/>
                  </a:lnTo>
                  <a:lnTo>
                    <a:pt x="0" y="0"/>
                  </a:lnTo>
                  <a:lnTo>
                    <a:pt x="398" y="0"/>
                  </a:lnTo>
                  <a:close/>
                </a:path>
              </a:pathLst>
            </a:custGeom>
            <a:solidFill>
              <a:srgbClr val="787878"/>
            </a:solidFill>
            <a:ln>
              <a:noFill/>
            </a:ln>
            <a:extLst/>
          </p:spPr>
          <p:txBody>
            <a:bodyPr/>
            <a:lstStyle/>
            <a:p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cs typeface="+mn-cs"/>
              </a:endParaRPr>
            </a:p>
          </p:txBody>
        </p:sp>
        <p:sp>
          <p:nvSpPr>
            <p:cNvPr id="43" name="Freeform 43">
              <a:extLst/>
            </p:cNvPr>
            <p:cNvSpPr>
              <a:spLocks/>
            </p:cNvSpPr>
            <p:nvPr/>
          </p:nvSpPr>
          <p:spPr bwMode="auto">
            <a:xfrm>
              <a:off x="6892222" y="3776176"/>
              <a:ext cx="928501" cy="199957"/>
            </a:xfrm>
            <a:custGeom>
              <a:avLst/>
              <a:gdLst>
                <a:gd name="T0" fmla="*/ 584 w 584"/>
                <a:gd name="T1" fmla="*/ 0 h 125"/>
                <a:gd name="T2" fmla="*/ 277 w 584"/>
                <a:gd name="T3" fmla="*/ 125 h 125"/>
                <a:gd name="T4" fmla="*/ 0 w 584"/>
                <a:gd name="T5" fmla="*/ 125 h 125"/>
                <a:gd name="T6" fmla="*/ 195 w 584"/>
                <a:gd name="T7" fmla="*/ 0 h 125"/>
                <a:gd name="T8" fmla="*/ 584 w 584"/>
                <a:gd name="T9" fmla="*/ 0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4" h="125">
                  <a:moveTo>
                    <a:pt x="584" y="0"/>
                  </a:moveTo>
                  <a:lnTo>
                    <a:pt x="277" y="125"/>
                  </a:lnTo>
                  <a:lnTo>
                    <a:pt x="0" y="125"/>
                  </a:lnTo>
                  <a:lnTo>
                    <a:pt x="195" y="0"/>
                  </a:lnTo>
                  <a:lnTo>
                    <a:pt x="584" y="0"/>
                  </a:lnTo>
                  <a:close/>
                </a:path>
              </a:pathLst>
            </a:custGeom>
            <a:solidFill>
              <a:srgbClr val="787878"/>
            </a:solidFill>
            <a:ln>
              <a:noFill/>
            </a:ln>
            <a:extLst/>
          </p:spPr>
          <p:txBody>
            <a:bodyPr/>
            <a:lstStyle/>
            <a:p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cs typeface="+mn-cs"/>
              </a:endParaRPr>
            </a:p>
          </p:txBody>
        </p:sp>
        <p:sp>
          <p:nvSpPr>
            <p:cNvPr id="44" name="Freeform 44">
              <a:extLst/>
            </p:cNvPr>
            <p:cNvSpPr>
              <a:spLocks/>
            </p:cNvSpPr>
            <p:nvPr/>
          </p:nvSpPr>
          <p:spPr bwMode="auto">
            <a:xfrm>
              <a:off x="5704155" y="2207720"/>
              <a:ext cx="2962008" cy="1568456"/>
            </a:xfrm>
            <a:custGeom>
              <a:avLst/>
              <a:gdLst>
                <a:gd name="T0" fmla="*/ 250 w 431"/>
                <a:gd name="T1" fmla="*/ 0 h 228"/>
                <a:gd name="T2" fmla="*/ 251 w 431"/>
                <a:gd name="T3" fmla="*/ 9 h 228"/>
                <a:gd name="T4" fmla="*/ 251 w 431"/>
                <a:gd name="T5" fmla="*/ 11 h 228"/>
                <a:gd name="T6" fmla="*/ 255 w 431"/>
                <a:gd name="T7" fmla="*/ 14 h 228"/>
                <a:gd name="T8" fmla="*/ 274 w 431"/>
                <a:gd name="T9" fmla="*/ 32 h 228"/>
                <a:gd name="T10" fmla="*/ 337 w 431"/>
                <a:gd name="T11" fmla="*/ 90 h 228"/>
                <a:gd name="T12" fmla="*/ 403 w 431"/>
                <a:gd name="T13" fmla="*/ 151 h 228"/>
                <a:gd name="T14" fmla="*/ 431 w 431"/>
                <a:gd name="T15" fmla="*/ 178 h 228"/>
                <a:gd name="T16" fmla="*/ 366 w 431"/>
                <a:gd name="T17" fmla="*/ 178 h 228"/>
                <a:gd name="T18" fmla="*/ 304 w 431"/>
                <a:gd name="T19" fmla="*/ 178 h 228"/>
                <a:gd name="T20" fmla="*/ 308 w 431"/>
                <a:gd name="T21" fmla="*/ 228 h 228"/>
                <a:gd name="T22" fmla="*/ 235 w 431"/>
                <a:gd name="T23" fmla="*/ 228 h 228"/>
                <a:gd name="T24" fmla="*/ 218 w 431"/>
                <a:gd name="T25" fmla="*/ 228 h 228"/>
                <a:gd name="T26" fmla="*/ 217 w 431"/>
                <a:gd name="T27" fmla="*/ 191 h 228"/>
                <a:gd name="T28" fmla="*/ 184 w 431"/>
                <a:gd name="T29" fmla="*/ 172 h 228"/>
                <a:gd name="T30" fmla="*/ 150 w 431"/>
                <a:gd name="T31" fmla="*/ 189 h 228"/>
                <a:gd name="T32" fmla="*/ 152 w 431"/>
                <a:gd name="T33" fmla="*/ 228 h 228"/>
                <a:gd name="T34" fmla="*/ 79 w 431"/>
                <a:gd name="T35" fmla="*/ 228 h 228"/>
                <a:gd name="T36" fmla="*/ 60 w 431"/>
                <a:gd name="T37" fmla="*/ 228 h 228"/>
                <a:gd name="T38" fmla="*/ 60 w 431"/>
                <a:gd name="T39" fmla="*/ 156 h 228"/>
                <a:gd name="T40" fmla="*/ 60 w 431"/>
                <a:gd name="T41" fmla="*/ 129 h 228"/>
                <a:gd name="T42" fmla="*/ 23 w 431"/>
                <a:gd name="T43" fmla="*/ 141 h 228"/>
                <a:gd name="T44" fmla="*/ 0 w 431"/>
                <a:gd name="T45" fmla="*/ 112 h 228"/>
                <a:gd name="T46" fmla="*/ 23 w 431"/>
                <a:gd name="T47" fmla="*/ 83 h 228"/>
                <a:gd name="T48" fmla="*/ 60 w 431"/>
                <a:gd name="T49" fmla="*/ 94 h 228"/>
                <a:gd name="T50" fmla="*/ 60 w 431"/>
                <a:gd name="T51" fmla="*/ 24 h 228"/>
                <a:gd name="T52" fmla="*/ 60 w 431"/>
                <a:gd name="T53" fmla="*/ 6 h 228"/>
                <a:gd name="T54" fmla="*/ 60 w 431"/>
                <a:gd name="T55" fmla="*/ 1 h 228"/>
                <a:gd name="T56" fmla="*/ 97 w 431"/>
                <a:gd name="T57" fmla="*/ 1 h 228"/>
                <a:gd name="T58" fmla="*/ 122 w 431"/>
                <a:gd name="T59" fmla="*/ 1 h 228"/>
                <a:gd name="T60" fmla="*/ 123 w 431"/>
                <a:gd name="T61" fmla="*/ 35 h 228"/>
                <a:gd name="T62" fmla="*/ 154 w 431"/>
                <a:gd name="T63" fmla="*/ 50 h 228"/>
                <a:gd name="T64" fmla="*/ 184 w 431"/>
                <a:gd name="T65" fmla="*/ 36 h 228"/>
                <a:gd name="T66" fmla="*/ 184 w 431"/>
                <a:gd name="T67" fmla="*/ 0 h 228"/>
                <a:gd name="T68" fmla="*/ 250 w 431"/>
                <a:gd name="T69" fmla="*/ 0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31" h="228">
                  <a:moveTo>
                    <a:pt x="250" y="0"/>
                  </a:moveTo>
                  <a:cubicBezTo>
                    <a:pt x="251" y="3"/>
                    <a:pt x="251" y="6"/>
                    <a:pt x="251" y="9"/>
                  </a:cubicBezTo>
                  <a:cubicBezTo>
                    <a:pt x="251" y="10"/>
                    <a:pt x="251" y="10"/>
                    <a:pt x="251" y="11"/>
                  </a:cubicBezTo>
                  <a:cubicBezTo>
                    <a:pt x="253" y="12"/>
                    <a:pt x="254" y="13"/>
                    <a:pt x="255" y="14"/>
                  </a:cubicBezTo>
                  <a:cubicBezTo>
                    <a:pt x="261" y="20"/>
                    <a:pt x="267" y="26"/>
                    <a:pt x="274" y="32"/>
                  </a:cubicBezTo>
                  <a:cubicBezTo>
                    <a:pt x="295" y="51"/>
                    <a:pt x="316" y="71"/>
                    <a:pt x="337" y="90"/>
                  </a:cubicBezTo>
                  <a:cubicBezTo>
                    <a:pt x="359" y="111"/>
                    <a:pt x="381" y="131"/>
                    <a:pt x="403" y="151"/>
                  </a:cubicBezTo>
                  <a:cubicBezTo>
                    <a:pt x="412" y="160"/>
                    <a:pt x="422" y="169"/>
                    <a:pt x="431" y="178"/>
                  </a:cubicBezTo>
                  <a:cubicBezTo>
                    <a:pt x="410" y="178"/>
                    <a:pt x="388" y="178"/>
                    <a:pt x="366" y="178"/>
                  </a:cubicBezTo>
                  <a:cubicBezTo>
                    <a:pt x="345" y="178"/>
                    <a:pt x="325" y="178"/>
                    <a:pt x="304" y="178"/>
                  </a:cubicBezTo>
                  <a:cubicBezTo>
                    <a:pt x="305" y="195"/>
                    <a:pt x="306" y="212"/>
                    <a:pt x="308" y="228"/>
                  </a:cubicBezTo>
                  <a:cubicBezTo>
                    <a:pt x="283" y="228"/>
                    <a:pt x="259" y="228"/>
                    <a:pt x="235" y="228"/>
                  </a:cubicBezTo>
                  <a:cubicBezTo>
                    <a:pt x="229" y="228"/>
                    <a:pt x="224" y="228"/>
                    <a:pt x="218" y="228"/>
                  </a:cubicBezTo>
                  <a:cubicBezTo>
                    <a:pt x="225" y="217"/>
                    <a:pt x="224" y="202"/>
                    <a:pt x="217" y="191"/>
                  </a:cubicBezTo>
                  <a:cubicBezTo>
                    <a:pt x="210" y="180"/>
                    <a:pt x="197" y="173"/>
                    <a:pt x="184" y="172"/>
                  </a:cubicBezTo>
                  <a:cubicBezTo>
                    <a:pt x="170" y="172"/>
                    <a:pt x="157" y="178"/>
                    <a:pt x="150" y="189"/>
                  </a:cubicBezTo>
                  <a:cubicBezTo>
                    <a:pt x="143" y="201"/>
                    <a:pt x="144" y="217"/>
                    <a:pt x="152" y="228"/>
                  </a:cubicBezTo>
                  <a:cubicBezTo>
                    <a:pt x="128" y="228"/>
                    <a:pt x="103" y="228"/>
                    <a:pt x="79" y="228"/>
                  </a:cubicBezTo>
                  <a:cubicBezTo>
                    <a:pt x="73" y="228"/>
                    <a:pt x="66" y="228"/>
                    <a:pt x="60" y="228"/>
                  </a:cubicBezTo>
                  <a:cubicBezTo>
                    <a:pt x="60" y="204"/>
                    <a:pt x="60" y="180"/>
                    <a:pt x="60" y="156"/>
                  </a:cubicBezTo>
                  <a:cubicBezTo>
                    <a:pt x="60" y="147"/>
                    <a:pt x="60" y="138"/>
                    <a:pt x="60" y="129"/>
                  </a:cubicBezTo>
                  <a:cubicBezTo>
                    <a:pt x="51" y="140"/>
                    <a:pt x="36" y="144"/>
                    <a:pt x="23" y="141"/>
                  </a:cubicBezTo>
                  <a:cubicBezTo>
                    <a:pt x="10" y="137"/>
                    <a:pt x="0" y="125"/>
                    <a:pt x="0" y="112"/>
                  </a:cubicBezTo>
                  <a:cubicBezTo>
                    <a:pt x="0" y="98"/>
                    <a:pt x="10" y="87"/>
                    <a:pt x="23" y="83"/>
                  </a:cubicBezTo>
                  <a:cubicBezTo>
                    <a:pt x="36" y="79"/>
                    <a:pt x="51" y="83"/>
                    <a:pt x="60" y="94"/>
                  </a:cubicBezTo>
                  <a:cubicBezTo>
                    <a:pt x="60" y="71"/>
                    <a:pt x="60" y="47"/>
                    <a:pt x="60" y="24"/>
                  </a:cubicBezTo>
                  <a:cubicBezTo>
                    <a:pt x="60" y="18"/>
                    <a:pt x="60" y="12"/>
                    <a:pt x="60" y="6"/>
                  </a:cubicBezTo>
                  <a:cubicBezTo>
                    <a:pt x="60" y="5"/>
                    <a:pt x="59" y="1"/>
                    <a:pt x="60" y="1"/>
                  </a:cubicBezTo>
                  <a:cubicBezTo>
                    <a:pt x="72" y="1"/>
                    <a:pt x="85" y="1"/>
                    <a:pt x="97" y="1"/>
                  </a:cubicBezTo>
                  <a:cubicBezTo>
                    <a:pt x="105" y="1"/>
                    <a:pt x="114" y="1"/>
                    <a:pt x="122" y="1"/>
                  </a:cubicBezTo>
                  <a:cubicBezTo>
                    <a:pt x="115" y="11"/>
                    <a:pt x="115" y="25"/>
                    <a:pt x="123" y="35"/>
                  </a:cubicBezTo>
                  <a:cubicBezTo>
                    <a:pt x="130" y="44"/>
                    <a:pt x="142" y="50"/>
                    <a:pt x="154" y="50"/>
                  </a:cubicBezTo>
                  <a:cubicBezTo>
                    <a:pt x="165" y="50"/>
                    <a:pt x="177" y="45"/>
                    <a:pt x="184" y="36"/>
                  </a:cubicBezTo>
                  <a:cubicBezTo>
                    <a:pt x="192" y="25"/>
                    <a:pt x="192" y="11"/>
                    <a:pt x="184" y="0"/>
                  </a:cubicBezTo>
                  <a:cubicBezTo>
                    <a:pt x="206" y="0"/>
                    <a:pt x="228" y="0"/>
                    <a:pt x="25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cs typeface="+mn-cs"/>
              </a:endParaRPr>
            </a:p>
          </p:txBody>
        </p:sp>
        <p:sp>
          <p:nvSpPr>
            <p:cNvPr id="45" name="Freeform 45">
              <a:extLst/>
            </p:cNvPr>
            <p:cNvSpPr>
              <a:spLocks/>
            </p:cNvSpPr>
            <p:nvPr/>
          </p:nvSpPr>
          <p:spPr bwMode="auto">
            <a:xfrm>
              <a:off x="5738270" y="2243174"/>
              <a:ext cx="2844832" cy="1497549"/>
            </a:xfrm>
            <a:custGeom>
              <a:avLst/>
              <a:gdLst>
                <a:gd name="T0" fmla="*/ 297 w 414"/>
                <a:gd name="T1" fmla="*/ 218 h 218"/>
                <a:gd name="T2" fmla="*/ 230 w 414"/>
                <a:gd name="T3" fmla="*/ 218 h 218"/>
                <a:gd name="T4" fmla="*/ 221 w 414"/>
                <a:gd name="T5" fmla="*/ 218 h 218"/>
                <a:gd name="T6" fmla="*/ 220 w 414"/>
                <a:gd name="T7" fmla="*/ 218 h 218"/>
                <a:gd name="T8" fmla="*/ 216 w 414"/>
                <a:gd name="T9" fmla="*/ 183 h 218"/>
                <a:gd name="T10" fmla="*/ 179 w 414"/>
                <a:gd name="T11" fmla="*/ 162 h 218"/>
                <a:gd name="T12" fmla="*/ 178 w 414"/>
                <a:gd name="T13" fmla="*/ 162 h 218"/>
                <a:gd name="T14" fmla="*/ 141 w 414"/>
                <a:gd name="T15" fmla="*/ 182 h 218"/>
                <a:gd name="T16" fmla="*/ 138 w 414"/>
                <a:gd name="T17" fmla="*/ 218 h 218"/>
                <a:gd name="T18" fmla="*/ 74 w 414"/>
                <a:gd name="T19" fmla="*/ 218 h 218"/>
                <a:gd name="T20" fmla="*/ 64 w 414"/>
                <a:gd name="T21" fmla="*/ 218 h 218"/>
                <a:gd name="T22" fmla="*/ 59 w 414"/>
                <a:gd name="T23" fmla="*/ 218 h 218"/>
                <a:gd name="T24" fmla="*/ 60 w 414"/>
                <a:gd name="T25" fmla="*/ 151 h 218"/>
                <a:gd name="T26" fmla="*/ 60 w 414"/>
                <a:gd name="T27" fmla="*/ 124 h 218"/>
                <a:gd name="T28" fmla="*/ 60 w 414"/>
                <a:gd name="T29" fmla="*/ 110 h 218"/>
                <a:gd name="T30" fmla="*/ 51 w 414"/>
                <a:gd name="T31" fmla="*/ 121 h 218"/>
                <a:gd name="T32" fmla="*/ 27 w 414"/>
                <a:gd name="T33" fmla="*/ 132 h 218"/>
                <a:gd name="T34" fmla="*/ 19 w 414"/>
                <a:gd name="T35" fmla="*/ 131 h 218"/>
                <a:gd name="T36" fmla="*/ 0 w 414"/>
                <a:gd name="T37" fmla="*/ 107 h 218"/>
                <a:gd name="T38" fmla="*/ 19 w 414"/>
                <a:gd name="T39" fmla="*/ 83 h 218"/>
                <a:gd name="T40" fmla="*/ 28 w 414"/>
                <a:gd name="T41" fmla="*/ 82 h 218"/>
                <a:gd name="T42" fmla="*/ 51 w 414"/>
                <a:gd name="T43" fmla="*/ 92 h 218"/>
                <a:gd name="T44" fmla="*/ 60 w 414"/>
                <a:gd name="T45" fmla="*/ 104 h 218"/>
                <a:gd name="T46" fmla="*/ 60 w 414"/>
                <a:gd name="T47" fmla="*/ 89 h 218"/>
                <a:gd name="T48" fmla="*/ 60 w 414"/>
                <a:gd name="T49" fmla="*/ 42 h 218"/>
                <a:gd name="T50" fmla="*/ 60 w 414"/>
                <a:gd name="T51" fmla="*/ 19 h 218"/>
                <a:gd name="T52" fmla="*/ 60 w 414"/>
                <a:gd name="T53" fmla="*/ 10 h 218"/>
                <a:gd name="T54" fmla="*/ 60 w 414"/>
                <a:gd name="T55" fmla="*/ 1 h 218"/>
                <a:gd name="T56" fmla="*/ 60 w 414"/>
                <a:gd name="T57" fmla="*/ 0 h 218"/>
                <a:gd name="T58" fmla="*/ 92 w 414"/>
                <a:gd name="T59" fmla="*/ 0 h 218"/>
                <a:gd name="T60" fmla="*/ 105 w 414"/>
                <a:gd name="T61" fmla="*/ 0 h 218"/>
                <a:gd name="T62" fmla="*/ 109 w 414"/>
                <a:gd name="T63" fmla="*/ 0 h 218"/>
                <a:gd name="T64" fmla="*/ 114 w 414"/>
                <a:gd name="T65" fmla="*/ 33 h 218"/>
                <a:gd name="T66" fmla="*/ 148 w 414"/>
                <a:gd name="T67" fmla="*/ 50 h 218"/>
                <a:gd name="T68" fmla="*/ 149 w 414"/>
                <a:gd name="T69" fmla="*/ 50 h 218"/>
                <a:gd name="T70" fmla="*/ 183 w 414"/>
                <a:gd name="T71" fmla="*/ 33 h 218"/>
                <a:gd name="T72" fmla="*/ 187 w 414"/>
                <a:gd name="T73" fmla="*/ 0 h 218"/>
                <a:gd name="T74" fmla="*/ 241 w 414"/>
                <a:gd name="T75" fmla="*/ 0 h 218"/>
                <a:gd name="T76" fmla="*/ 241 w 414"/>
                <a:gd name="T77" fmla="*/ 5 h 218"/>
                <a:gd name="T78" fmla="*/ 243 w 414"/>
                <a:gd name="T79" fmla="*/ 9 h 218"/>
                <a:gd name="T80" fmla="*/ 245 w 414"/>
                <a:gd name="T81" fmla="*/ 11 h 218"/>
                <a:gd name="T82" fmla="*/ 247 w 414"/>
                <a:gd name="T83" fmla="*/ 13 h 218"/>
                <a:gd name="T84" fmla="*/ 259 w 414"/>
                <a:gd name="T85" fmla="*/ 24 h 218"/>
                <a:gd name="T86" fmla="*/ 265 w 414"/>
                <a:gd name="T87" fmla="*/ 30 h 218"/>
                <a:gd name="T88" fmla="*/ 298 w 414"/>
                <a:gd name="T89" fmla="*/ 61 h 218"/>
                <a:gd name="T90" fmla="*/ 329 w 414"/>
                <a:gd name="T91" fmla="*/ 89 h 218"/>
                <a:gd name="T92" fmla="*/ 394 w 414"/>
                <a:gd name="T93" fmla="*/ 150 h 218"/>
                <a:gd name="T94" fmla="*/ 414 w 414"/>
                <a:gd name="T95" fmla="*/ 168 h 218"/>
                <a:gd name="T96" fmla="*/ 361 w 414"/>
                <a:gd name="T97" fmla="*/ 168 h 218"/>
                <a:gd name="T98" fmla="*/ 299 w 414"/>
                <a:gd name="T99" fmla="*/ 168 h 218"/>
                <a:gd name="T100" fmla="*/ 294 w 414"/>
                <a:gd name="T101" fmla="*/ 168 h 218"/>
                <a:gd name="T102" fmla="*/ 294 w 414"/>
                <a:gd name="T103" fmla="*/ 173 h 218"/>
                <a:gd name="T104" fmla="*/ 297 w 414"/>
                <a:gd name="T105" fmla="*/ 218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14" h="218">
                  <a:moveTo>
                    <a:pt x="297" y="218"/>
                  </a:moveTo>
                  <a:cubicBezTo>
                    <a:pt x="230" y="218"/>
                    <a:pt x="230" y="218"/>
                    <a:pt x="230" y="218"/>
                  </a:cubicBezTo>
                  <a:cubicBezTo>
                    <a:pt x="221" y="218"/>
                    <a:pt x="221" y="218"/>
                    <a:pt x="221" y="218"/>
                  </a:cubicBezTo>
                  <a:cubicBezTo>
                    <a:pt x="220" y="218"/>
                    <a:pt x="220" y="218"/>
                    <a:pt x="220" y="218"/>
                  </a:cubicBezTo>
                  <a:cubicBezTo>
                    <a:pt x="224" y="207"/>
                    <a:pt x="223" y="194"/>
                    <a:pt x="216" y="183"/>
                  </a:cubicBezTo>
                  <a:cubicBezTo>
                    <a:pt x="208" y="171"/>
                    <a:pt x="194" y="163"/>
                    <a:pt x="179" y="162"/>
                  </a:cubicBezTo>
                  <a:cubicBezTo>
                    <a:pt x="178" y="162"/>
                    <a:pt x="178" y="162"/>
                    <a:pt x="178" y="162"/>
                  </a:cubicBezTo>
                  <a:cubicBezTo>
                    <a:pt x="163" y="162"/>
                    <a:pt x="149" y="170"/>
                    <a:pt x="141" y="182"/>
                  </a:cubicBezTo>
                  <a:cubicBezTo>
                    <a:pt x="134" y="193"/>
                    <a:pt x="134" y="206"/>
                    <a:pt x="138" y="218"/>
                  </a:cubicBezTo>
                  <a:cubicBezTo>
                    <a:pt x="74" y="218"/>
                    <a:pt x="74" y="218"/>
                    <a:pt x="74" y="218"/>
                  </a:cubicBezTo>
                  <a:cubicBezTo>
                    <a:pt x="64" y="218"/>
                    <a:pt x="64" y="218"/>
                    <a:pt x="64" y="218"/>
                  </a:cubicBezTo>
                  <a:cubicBezTo>
                    <a:pt x="59" y="218"/>
                    <a:pt x="59" y="218"/>
                    <a:pt x="59" y="218"/>
                  </a:cubicBezTo>
                  <a:cubicBezTo>
                    <a:pt x="60" y="151"/>
                    <a:pt x="60" y="151"/>
                    <a:pt x="60" y="151"/>
                  </a:cubicBezTo>
                  <a:cubicBezTo>
                    <a:pt x="60" y="124"/>
                    <a:pt x="60" y="124"/>
                    <a:pt x="60" y="124"/>
                  </a:cubicBezTo>
                  <a:cubicBezTo>
                    <a:pt x="60" y="110"/>
                    <a:pt x="60" y="110"/>
                    <a:pt x="60" y="110"/>
                  </a:cubicBezTo>
                  <a:cubicBezTo>
                    <a:pt x="51" y="121"/>
                    <a:pt x="51" y="121"/>
                    <a:pt x="51" y="121"/>
                  </a:cubicBezTo>
                  <a:cubicBezTo>
                    <a:pt x="45" y="128"/>
                    <a:pt x="37" y="132"/>
                    <a:pt x="27" y="132"/>
                  </a:cubicBezTo>
                  <a:cubicBezTo>
                    <a:pt x="25" y="132"/>
                    <a:pt x="22" y="132"/>
                    <a:pt x="19" y="131"/>
                  </a:cubicBezTo>
                  <a:cubicBezTo>
                    <a:pt x="8" y="128"/>
                    <a:pt x="0" y="118"/>
                    <a:pt x="0" y="107"/>
                  </a:cubicBezTo>
                  <a:cubicBezTo>
                    <a:pt x="0" y="96"/>
                    <a:pt x="8" y="86"/>
                    <a:pt x="19" y="83"/>
                  </a:cubicBezTo>
                  <a:cubicBezTo>
                    <a:pt x="22" y="82"/>
                    <a:pt x="25" y="82"/>
                    <a:pt x="28" y="82"/>
                  </a:cubicBezTo>
                  <a:cubicBezTo>
                    <a:pt x="37" y="82"/>
                    <a:pt x="46" y="86"/>
                    <a:pt x="51" y="92"/>
                  </a:cubicBezTo>
                  <a:cubicBezTo>
                    <a:pt x="60" y="104"/>
                    <a:pt x="60" y="104"/>
                    <a:pt x="60" y="104"/>
                  </a:cubicBezTo>
                  <a:cubicBezTo>
                    <a:pt x="60" y="89"/>
                    <a:pt x="60" y="89"/>
                    <a:pt x="60" y="89"/>
                  </a:cubicBezTo>
                  <a:cubicBezTo>
                    <a:pt x="60" y="42"/>
                    <a:pt x="60" y="42"/>
                    <a:pt x="60" y="42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1"/>
                    <a:pt x="60" y="1"/>
                    <a:pt x="60" y="1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105" y="0"/>
                    <a:pt x="105" y="0"/>
                    <a:pt x="105" y="0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05" y="11"/>
                    <a:pt x="107" y="23"/>
                    <a:pt x="114" y="33"/>
                  </a:cubicBezTo>
                  <a:cubicBezTo>
                    <a:pt x="122" y="43"/>
                    <a:pt x="134" y="50"/>
                    <a:pt x="148" y="50"/>
                  </a:cubicBezTo>
                  <a:cubicBezTo>
                    <a:pt x="149" y="50"/>
                    <a:pt x="149" y="50"/>
                    <a:pt x="149" y="50"/>
                  </a:cubicBezTo>
                  <a:cubicBezTo>
                    <a:pt x="163" y="50"/>
                    <a:pt x="176" y="44"/>
                    <a:pt x="183" y="33"/>
                  </a:cubicBezTo>
                  <a:cubicBezTo>
                    <a:pt x="190" y="24"/>
                    <a:pt x="192" y="11"/>
                    <a:pt x="187" y="0"/>
                  </a:cubicBezTo>
                  <a:cubicBezTo>
                    <a:pt x="241" y="0"/>
                    <a:pt x="241" y="0"/>
                    <a:pt x="241" y="0"/>
                  </a:cubicBezTo>
                  <a:cubicBezTo>
                    <a:pt x="241" y="5"/>
                    <a:pt x="241" y="5"/>
                    <a:pt x="241" y="5"/>
                  </a:cubicBezTo>
                  <a:cubicBezTo>
                    <a:pt x="241" y="6"/>
                    <a:pt x="241" y="8"/>
                    <a:pt x="243" y="9"/>
                  </a:cubicBezTo>
                  <a:cubicBezTo>
                    <a:pt x="245" y="11"/>
                    <a:pt x="245" y="11"/>
                    <a:pt x="245" y="11"/>
                  </a:cubicBezTo>
                  <a:cubicBezTo>
                    <a:pt x="247" y="13"/>
                    <a:pt x="247" y="13"/>
                    <a:pt x="247" y="13"/>
                  </a:cubicBezTo>
                  <a:cubicBezTo>
                    <a:pt x="259" y="24"/>
                    <a:pt x="259" y="24"/>
                    <a:pt x="259" y="24"/>
                  </a:cubicBezTo>
                  <a:cubicBezTo>
                    <a:pt x="265" y="30"/>
                    <a:pt x="265" y="30"/>
                    <a:pt x="265" y="30"/>
                  </a:cubicBezTo>
                  <a:cubicBezTo>
                    <a:pt x="298" y="61"/>
                    <a:pt x="298" y="61"/>
                    <a:pt x="298" y="61"/>
                  </a:cubicBezTo>
                  <a:cubicBezTo>
                    <a:pt x="329" y="89"/>
                    <a:pt x="329" y="89"/>
                    <a:pt x="329" y="89"/>
                  </a:cubicBezTo>
                  <a:cubicBezTo>
                    <a:pt x="394" y="150"/>
                    <a:pt x="394" y="150"/>
                    <a:pt x="394" y="150"/>
                  </a:cubicBezTo>
                  <a:cubicBezTo>
                    <a:pt x="414" y="168"/>
                    <a:pt x="414" y="168"/>
                    <a:pt x="414" y="168"/>
                  </a:cubicBezTo>
                  <a:cubicBezTo>
                    <a:pt x="361" y="168"/>
                    <a:pt x="361" y="168"/>
                    <a:pt x="361" y="168"/>
                  </a:cubicBezTo>
                  <a:cubicBezTo>
                    <a:pt x="299" y="168"/>
                    <a:pt x="299" y="168"/>
                    <a:pt x="299" y="168"/>
                  </a:cubicBezTo>
                  <a:cubicBezTo>
                    <a:pt x="294" y="168"/>
                    <a:pt x="294" y="168"/>
                    <a:pt x="294" y="168"/>
                  </a:cubicBezTo>
                  <a:cubicBezTo>
                    <a:pt x="294" y="173"/>
                    <a:pt x="294" y="173"/>
                    <a:pt x="294" y="173"/>
                  </a:cubicBezTo>
                  <a:lnTo>
                    <a:pt x="297" y="218"/>
                  </a:lnTo>
                  <a:close/>
                </a:path>
              </a:pathLst>
            </a:custGeom>
            <a:solidFill>
              <a:srgbClr val="C4D100"/>
            </a:solidFill>
            <a:ln>
              <a:noFill/>
            </a:ln>
          </p:spPr>
          <p:txBody>
            <a:bodyPr/>
            <a:lstStyle/>
            <a:p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cs typeface="+mn-cs"/>
              </a:endParaRPr>
            </a:p>
          </p:txBody>
        </p:sp>
        <p:sp>
          <p:nvSpPr>
            <p:cNvPr id="46" name="Freeform 46">
              <a:extLst/>
            </p:cNvPr>
            <p:cNvSpPr>
              <a:spLocks/>
            </p:cNvSpPr>
            <p:nvPr/>
          </p:nvSpPr>
          <p:spPr bwMode="auto">
            <a:xfrm>
              <a:off x="4886897" y="4099510"/>
              <a:ext cx="811326" cy="110614"/>
            </a:xfrm>
            <a:custGeom>
              <a:avLst/>
              <a:gdLst>
                <a:gd name="T0" fmla="*/ 407 w 511"/>
                <a:gd name="T1" fmla="*/ 0 h 70"/>
                <a:gd name="T2" fmla="*/ 511 w 511"/>
                <a:gd name="T3" fmla="*/ 70 h 70"/>
                <a:gd name="T4" fmla="*/ 225 w 511"/>
                <a:gd name="T5" fmla="*/ 70 h 70"/>
                <a:gd name="T6" fmla="*/ 0 w 511"/>
                <a:gd name="T7" fmla="*/ 0 h 70"/>
                <a:gd name="T8" fmla="*/ 407 w 511"/>
                <a:gd name="T9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1" h="70">
                  <a:moveTo>
                    <a:pt x="407" y="0"/>
                  </a:moveTo>
                  <a:lnTo>
                    <a:pt x="511" y="70"/>
                  </a:lnTo>
                  <a:lnTo>
                    <a:pt x="225" y="70"/>
                  </a:lnTo>
                  <a:lnTo>
                    <a:pt x="0" y="0"/>
                  </a:lnTo>
                  <a:lnTo>
                    <a:pt x="407" y="0"/>
                  </a:lnTo>
                  <a:close/>
                </a:path>
              </a:pathLst>
            </a:custGeom>
            <a:solidFill>
              <a:srgbClr val="4C5C5D"/>
            </a:solidFill>
            <a:ln>
              <a:noFill/>
            </a:ln>
          </p:spPr>
          <p:txBody>
            <a:bodyPr/>
            <a:lstStyle/>
            <a:p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cs typeface="+mn-cs"/>
              </a:endParaRPr>
            </a:p>
          </p:txBody>
        </p:sp>
        <p:sp>
          <p:nvSpPr>
            <p:cNvPr id="47" name="Freeform 47">
              <a:extLst/>
            </p:cNvPr>
            <p:cNvSpPr>
              <a:spLocks/>
            </p:cNvSpPr>
            <p:nvPr/>
          </p:nvSpPr>
          <p:spPr bwMode="auto">
            <a:xfrm>
              <a:off x="6500649" y="4099510"/>
              <a:ext cx="796493" cy="110614"/>
            </a:xfrm>
            <a:custGeom>
              <a:avLst/>
              <a:gdLst>
                <a:gd name="T0" fmla="*/ 502 w 502"/>
                <a:gd name="T1" fmla="*/ 0 h 70"/>
                <a:gd name="T2" fmla="*/ 290 w 502"/>
                <a:gd name="T3" fmla="*/ 70 h 70"/>
                <a:gd name="T4" fmla="*/ 0 w 502"/>
                <a:gd name="T5" fmla="*/ 70 h 70"/>
                <a:gd name="T6" fmla="*/ 96 w 502"/>
                <a:gd name="T7" fmla="*/ 0 h 70"/>
                <a:gd name="T8" fmla="*/ 502 w 502"/>
                <a:gd name="T9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2" h="70">
                  <a:moveTo>
                    <a:pt x="502" y="0"/>
                  </a:moveTo>
                  <a:lnTo>
                    <a:pt x="290" y="70"/>
                  </a:lnTo>
                  <a:lnTo>
                    <a:pt x="0" y="70"/>
                  </a:lnTo>
                  <a:lnTo>
                    <a:pt x="96" y="0"/>
                  </a:lnTo>
                  <a:lnTo>
                    <a:pt x="502" y="0"/>
                  </a:lnTo>
                  <a:close/>
                </a:path>
              </a:pathLst>
            </a:custGeom>
            <a:solidFill>
              <a:srgbClr val="787878"/>
            </a:solidFill>
            <a:ln>
              <a:noFill/>
            </a:ln>
            <a:extLst/>
          </p:spPr>
          <p:txBody>
            <a:bodyPr/>
            <a:lstStyle/>
            <a:p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cs typeface="+mn-cs"/>
              </a:endParaRPr>
            </a:p>
          </p:txBody>
        </p:sp>
        <p:sp>
          <p:nvSpPr>
            <p:cNvPr id="48" name="Freeform 48">
              <a:extLst/>
            </p:cNvPr>
            <p:cNvSpPr>
              <a:spLocks/>
            </p:cNvSpPr>
            <p:nvPr/>
          </p:nvSpPr>
          <p:spPr bwMode="auto">
            <a:xfrm>
              <a:off x="6074962" y="3810211"/>
              <a:ext cx="14832" cy="648088"/>
            </a:xfrm>
            <a:custGeom>
              <a:avLst/>
              <a:gdLst>
                <a:gd name="T0" fmla="*/ 4 w 9"/>
                <a:gd name="T1" fmla="*/ 0 h 408"/>
                <a:gd name="T2" fmla="*/ 9 w 9"/>
                <a:gd name="T3" fmla="*/ 117 h 408"/>
                <a:gd name="T4" fmla="*/ 9 w 9"/>
                <a:gd name="T5" fmla="*/ 408 h 408"/>
                <a:gd name="T6" fmla="*/ 0 w 9"/>
                <a:gd name="T7" fmla="*/ 403 h 408"/>
                <a:gd name="T8" fmla="*/ 4 w 9"/>
                <a:gd name="T9" fmla="*/ 0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408">
                  <a:moveTo>
                    <a:pt x="4" y="0"/>
                  </a:moveTo>
                  <a:lnTo>
                    <a:pt x="9" y="117"/>
                  </a:lnTo>
                  <a:lnTo>
                    <a:pt x="9" y="408"/>
                  </a:lnTo>
                  <a:lnTo>
                    <a:pt x="0" y="403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787878"/>
            </a:solidFill>
            <a:ln>
              <a:noFill/>
            </a:ln>
            <a:extLst/>
          </p:spPr>
          <p:txBody>
            <a:bodyPr/>
            <a:lstStyle/>
            <a:p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cs typeface="+mn-cs"/>
              </a:endParaRPr>
            </a:p>
          </p:txBody>
        </p:sp>
        <p:sp>
          <p:nvSpPr>
            <p:cNvPr id="49" name="Freeform 49">
              <a:extLst/>
            </p:cNvPr>
            <p:cNvSpPr>
              <a:spLocks/>
            </p:cNvSpPr>
            <p:nvPr/>
          </p:nvSpPr>
          <p:spPr bwMode="auto">
            <a:xfrm>
              <a:off x="5931089" y="4401573"/>
              <a:ext cx="158705" cy="56725"/>
            </a:xfrm>
            <a:custGeom>
              <a:avLst/>
              <a:gdLst>
                <a:gd name="T0" fmla="*/ 21 w 23"/>
                <a:gd name="T1" fmla="*/ 7 h 8"/>
                <a:gd name="T2" fmla="*/ 23 w 23"/>
                <a:gd name="T3" fmla="*/ 8 h 8"/>
                <a:gd name="T4" fmla="*/ 20 w 23"/>
                <a:gd name="T5" fmla="*/ 6 h 8"/>
                <a:gd name="T6" fmla="*/ 16 w 23"/>
                <a:gd name="T7" fmla="*/ 4 h 8"/>
                <a:gd name="T8" fmla="*/ 12 w 23"/>
                <a:gd name="T9" fmla="*/ 4 h 8"/>
                <a:gd name="T10" fmla="*/ 8 w 23"/>
                <a:gd name="T11" fmla="*/ 3 h 8"/>
                <a:gd name="T12" fmla="*/ 0 w 23"/>
                <a:gd name="T13" fmla="*/ 0 h 8"/>
                <a:gd name="T14" fmla="*/ 6 w 23"/>
                <a:gd name="T15" fmla="*/ 1 h 8"/>
                <a:gd name="T16" fmla="*/ 11 w 23"/>
                <a:gd name="T17" fmla="*/ 2 h 8"/>
                <a:gd name="T18" fmla="*/ 17 w 23"/>
                <a:gd name="T19" fmla="*/ 4 h 8"/>
                <a:gd name="T20" fmla="*/ 21 w 23"/>
                <a:gd name="T21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" h="8">
                  <a:moveTo>
                    <a:pt x="21" y="7"/>
                  </a:moveTo>
                  <a:cubicBezTo>
                    <a:pt x="23" y="8"/>
                    <a:pt x="23" y="8"/>
                    <a:pt x="23" y="8"/>
                  </a:cubicBezTo>
                  <a:cubicBezTo>
                    <a:pt x="22" y="7"/>
                    <a:pt x="21" y="6"/>
                    <a:pt x="20" y="6"/>
                  </a:cubicBezTo>
                  <a:cubicBezTo>
                    <a:pt x="19" y="5"/>
                    <a:pt x="17" y="5"/>
                    <a:pt x="16" y="4"/>
                  </a:cubicBezTo>
                  <a:cubicBezTo>
                    <a:pt x="15" y="4"/>
                    <a:pt x="13" y="4"/>
                    <a:pt x="12" y="4"/>
                  </a:cubicBezTo>
                  <a:cubicBezTo>
                    <a:pt x="11" y="3"/>
                    <a:pt x="9" y="3"/>
                    <a:pt x="8" y="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4" y="0"/>
                    <a:pt x="6" y="1"/>
                  </a:cubicBezTo>
                  <a:cubicBezTo>
                    <a:pt x="8" y="1"/>
                    <a:pt x="9" y="1"/>
                    <a:pt x="11" y="2"/>
                  </a:cubicBezTo>
                  <a:cubicBezTo>
                    <a:pt x="13" y="2"/>
                    <a:pt x="15" y="3"/>
                    <a:pt x="17" y="4"/>
                  </a:cubicBezTo>
                  <a:cubicBezTo>
                    <a:pt x="18" y="5"/>
                    <a:pt x="20" y="6"/>
                    <a:pt x="21" y="7"/>
                  </a:cubicBezTo>
                  <a:close/>
                </a:path>
              </a:pathLst>
            </a:custGeom>
            <a:solidFill>
              <a:srgbClr val="787878"/>
            </a:solidFill>
            <a:ln>
              <a:noFill/>
            </a:ln>
            <a:extLst/>
          </p:spPr>
          <p:txBody>
            <a:bodyPr/>
            <a:lstStyle/>
            <a:p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cs typeface="+mn-cs"/>
              </a:endParaRPr>
            </a:p>
          </p:txBody>
        </p:sp>
        <p:sp>
          <p:nvSpPr>
            <p:cNvPr id="50" name="Freeform 50">
              <a:extLst/>
            </p:cNvPr>
            <p:cNvSpPr>
              <a:spLocks/>
            </p:cNvSpPr>
            <p:nvPr/>
          </p:nvSpPr>
          <p:spPr bwMode="auto">
            <a:xfrm>
              <a:off x="5985968" y="4442699"/>
              <a:ext cx="130524" cy="82252"/>
            </a:xfrm>
            <a:custGeom>
              <a:avLst/>
              <a:gdLst>
                <a:gd name="T0" fmla="*/ 18 w 19"/>
                <a:gd name="T1" fmla="*/ 9 h 12"/>
                <a:gd name="T2" fmla="*/ 0 w 19"/>
                <a:gd name="T3" fmla="*/ 0 h 12"/>
                <a:gd name="T4" fmla="*/ 19 w 19"/>
                <a:gd name="T5" fmla="*/ 12 h 12"/>
                <a:gd name="T6" fmla="*/ 18 w 1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12">
                  <a:moveTo>
                    <a:pt x="18" y="9"/>
                  </a:moveTo>
                  <a:cubicBezTo>
                    <a:pt x="13" y="3"/>
                    <a:pt x="7" y="2"/>
                    <a:pt x="0" y="0"/>
                  </a:cubicBezTo>
                  <a:cubicBezTo>
                    <a:pt x="7" y="2"/>
                    <a:pt x="14" y="6"/>
                    <a:pt x="19" y="12"/>
                  </a:cubicBezTo>
                  <a:cubicBezTo>
                    <a:pt x="19" y="10"/>
                    <a:pt x="19" y="10"/>
                    <a:pt x="18" y="9"/>
                  </a:cubicBezTo>
                  <a:close/>
                </a:path>
              </a:pathLst>
            </a:custGeom>
            <a:solidFill>
              <a:srgbClr val="787878"/>
            </a:solidFill>
            <a:ln>
              <a:noFill/>
            </a:ln>
            <a:extLst/>
          </p:spPr>
          <p:txBody>
            <a:bodyPr/>
            <a:lstStyle/>
            <a:p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cs typeface="+mn-cs"/>
              </a:endParaRPr>
            </a:p>
          </p:txBody>
        </p:sp>
        <p:sp>
          <p:nvSpPr>
            <p:cNvPr id="51" name="Freeform 51">
              <a:extLst/>
            </p:cNvPr>
            <p:cNvSpPr>
              <a:spLocks/>
            </p:cNvSpPr>
            <p:nvPr/>
          </p:nvSpPr>
          <p:spPr bwMode="auto">
            <a:xfrm>
              <a:off x="4851299" y="4099510"/>
              <a:ext cx="391572" cy="639579"/>
            </a:xfrm>
            <a:custGeom>
              <a:avLst/>
              <a:gdLst>
                <a:gd name="T0" fmla="*/ 22 w 247"/>
                <a:gd name="T1" fmla="*/ 0 h 403"/>
                <a:gd name="T2" fmla="*/ 247 w 247"/>
                <a:gd name="T3" fmla="*/ 70 h 403"/>
                <a:gd name="T4" fmla="*/ 234 w 247"/>
                <a:gd name="T5" fmla="*/ 356 h 403"/>
                <a:gd name="T6" fmla="*/ 0 w 247"/>
                <a:gd name="T7" fmla="*/ 403 h 403"/>
                <a:gd name="T8" fmla="*/ 22 w 247"/>
                <a:gd name="T9" fmla="*/ 0 h 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7" h="403">
                  <a:moveTo>
                    <a:pt x="22" y="0"/>
                  </a:moveTo>
                  <a:lnTo>
                    <a:pt x="247" y="70"/>
                  </a:lnTo>
                  <a:lnTo>
                    <a:pt x="234" y="356"/>
                  </a:lnTo>
                  <a:lnTo>
                    <a:pt x="0" y="403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3E5151"/>
            </a:solidFill>
            <a:ln>
              <a:noFill/>
            </a:ln>
          </p:spPr>
          <p:txBody>
            <a:bodyPr/>
            <a:lstStyle/>
            <a:p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3200" dirty="0">
                <a:latin typeface="Segoe UI Semibold" pitchFamily="34" charset="0"/>
                <a:cs typeface="+mn-cs"/>
              </a:endParaRPr>
            </a:p>
          </p:txBody>
        </p:sp>
        <p:sp>
          <p:nvSpPr>
            <p:cNvPr id="52" name="Freeform 52">
              <a:extLst/>
            </p:cNvPr>
            <p:cNvSpPr>
              <a:spLocks/>
            </p:cNvSpPr>
            <p:nvPr/>
          </p:nvSpPr>
          <p:spPr bwMode="auto">
            <a:xfrm>
              <a:off x="4851299" y="4663928"/>
              <a:ext cx="840990" cy="75162"/>
            </a:xfrm>
            <a:custGeom>
              <a:avLst/>
              <a:gdLst>
                <a:gd name="T0" fmla="*/ 0 w 529"/>
                <a:gd name="T1" fmla="*/ 47 h 47"/>
                <a:gd name="T2" fmla="*/ 234 w 529"/>
                <a:gd name="T3" fmla="*/ 0 h 47"/>
                <a:gd name="T4" fmla="*/ 529 w 529"/>
                <a:gd name="T5" fmla="*/ 0 h 47"/>
                <a:gd name="T6" fmla="*/ 416 w 529"/>
                <a:gd name="T7" fmla="*/ 47 h 47"/>
                <a:gd name="T8" fmla="*/ 0 w 529"/>
                <a:gd name="T9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9" h="47">
                  <a:moveTo>
                    <a:pt x="0" y="47"/>
                  </a:moveTo>
                  <a:lnTo>
                    <a:pt x="234" y="0"/>
                  </a:lnTo>
                  <a:lnTo>
                    <a:pt x="529" y="0"/>
                  </a:lnTo>
                  <a:lnTo>
                    <a:pt x="416" y="47"/>
                  </a:lnTo>
                  <a:lnTo>
                    <a:pt x="0" y="47"/>
                  </a:lnTo>
                  <a:close/>
                </a:path>
              </a:pathLst>
            </a:custGeom>
            <a:solidFill>
              <a:srgbClr val="4C5C5D"/>
            </a:solidFill>
            <a:ln>
              <a:noFill/>
            </a:ln>
          </p:spPr>
          <p:txBody>
            <a:bodyPr/>
            <a:lstStyle/>
            <a:p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cs typeface="+mn-cs"/>
              </a:endParaRPr>
            </a:p>
          </p:txBody>
        </p:sp>
        <p:sp>
          <p:nvSpPr>
            <p:cNvPr id="53" name="Freeform 53">
              <a:extLst/>
            </p:cNvPr>
            <p:cNvSpPr>
              <a:spLocks/>
            </p:cNvSpPr>
            <p:nvPr/>
          </p:nvSpPr>
          <p:spPr bwMode="auto">
            <a:xfrm>
              <a:off x="6508065" y="4663928"/>
              <a:ext cx="824675" cy="75162"/>
            </a:xfrm>
            <a:custGeom>
              <a:avLst/>
              <a:gdLst>
                <a:gd name="T0" fmla="*/ 99 w 519"/>
                <a:gd name="T1" fmla="*/ 47 h 47"/>
                <a:gd name="T2" fmla="*/ 0 w 519"/>
                <a:gd name="T3" fmla="*/ 0 h 47"/>
                <a:gd name="T4" fmla="*/ 294 w 519"/>
                <a:gd name="T5" fmla="*/ 0 h 47"/>
                <a:gd name="T6" fmla="*/ 519 w 519"/>
                <a:gd name="T7" fmla="*/ 47 h 47"/>
                <a:gd name="T8" fmla="*/ 99 w 519"/>
                <a:gd name="T9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9" h="47">
                  <a:moveTo>
                    <a:pt x="99" y="47"/>
                  </a:moveTo>
                  <a:lnTo>
                    <a:pt x="0" y="0"/>
                  </a:lnTo>
                  <a:lnTo>
                    <a:pt x="294" y="0"/>
                  </a:lnTo>
                  <a:lnTo>
                    <a:pt x="519" y="47"/>
                  </a:lnTo>
                  <a:lnTo>
                    <a:pt x="99" y="47"/>
                  </a:lnTo>
                  <a:close/>
                </a:path>
              </a:pathLst>
            </a:custGeom>
            <a:solidFill>
              <a:srgbClr val="787878"/>
            </a:solidFill>
            <a:ln>
              <a:noFill/>
            </a:ln>
            <a:extLst/>
          </p:spPr>
          <p:txBody>
            <a:bodyPr/>
            <a:lstStyle/>
            <a:p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cs typeface="+mn-cs"/>
              </a:endParaRPr>
            </a:p>
          </p:txBody>
        </p:sp>
        <p:sp>
          <p:nvSpPr>
            <p:cNvPr id="54" name="Freeform 54">
              <a:extLst/>
            </p:cNvPr>
            <p:cNvSpPr>
              <a:spLocks/>
            </p:cNvSpPr>
            <p:nvPr/>
          </p:nvSpPr>
          <p:spPr bwMode="auto">
            <a:xfrm>
              <a:off x="6500649" y="4099510"/>
              <a:ext cx="796493" cy="110614"/>
            </a:xfrm>
            <a:custGeom>
              <a:avLst/>
              <a:gdLst>
                <a:gd name="T0" fmla="*/ 502 w 502"/>
                <a:gd name="T1" fmla="*/ 0 h 70"/>
                <a:gd name="T2" fmla="*/ 290 w 502"/>
                <a:gd name="T3" fmla="*/ 70 h 70"/>
                <a:gd name="T4" fmla="*/ 0 w 502"/>
                <a:gd name="T5" fmla="*/ 70 h 70"/>
                <a:gd name="T6" fmla="*/ 96 w 502"/>
                <a:gd name="T7" fmla="*/ 0 h 70"/>
                <a:gd name="T8" fmla="*/ 502 w 502"/>
                <a:gd name="T9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2" h="70">
                  <a:moveTo>
                    <a:pt x="502" y="0"/>
                  </a:moveTo>
                  <a:lnTo>
                    <a:pt x="290" y="70"/>
                  </a:lnTo>
                  <a:lnTo>
                    <a:pt x="0" y="70"/>
                  </a:lnTo>
                  <a:lnTo>
                    <a:pt x="96" y="0"/>
                  </a:lnTo>
                  <a:lnTo>
                    <a:pt x="502" y="0"/>
                  </a:lnTo>
                  <a:close/>
                </a:path>
              </a:pathLst>
            </a:custGeom>
            <a:solidFill>
              <a:srgbClr val="832503"/>
            </a:solidFill>
            <a:ln>
              <a:noFill/>
            </a:ln>
          </p:spPr>
          <p:txBody>
            <a:bodyPr/>
            <a:lstStyle/>
            <a:p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cs typeface="+mn-cs"/>
              </a:endParaRPr>
            </a:p>
          </p:txBody>
        </p:sp>
        <p:sp>
          <p:nvSpPr>
            <p:cNvPr id="55" name="Freeform 55">
              <a:extLst/>
            </p:cNvPr>
            <p:cNvSpPr>
              <a:spLocks/>
            </p:cNvSpPr>
            <p:nvPr/>
          </p:nvSpPr>
          <p:spPr bwMode="auto">
            <a:xfrm>
              <a:off x="6508065" y="4663928"/>
              <a:ext cx="824675" cy="75162"/>
            </a:xfrm>
            <a:custGeom>
              <a:avLst/>
              <a:gdLst>
                <a:gd name="T0" fmla="*/ 99 w 519"/>
                <a:gd name="T1" fmla="*/ 47 h 47"/>
                <a:gd name="T2" fmla="*/ 0 w 519"/>
                <a:gd name="T3" fmla="*/ 0 h 47"/>
                <a:gd name="T4" fmla="*/ 294 w 519"/>
                <a:gd name="T5" fmla="*/ 0 h 47"/>
                <a:gd name="T6" fmla="*/ 519 w 519"/>
                <a:gd name="T7" fmla="*/ 47 h 47"/>
                <a:gd name="T8" fmla="*/ 99 w 519"/>
                <a:gd name="T9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9" h="47">
                  <a:moveTo>
                    <a:pt x="99" y="47"/>
                  </a:moveTo>
                  <a:lnTo>
                    <a:pt x="0" y="0"/>
                  </a:lnTo>
                  <a:lnTo>
                    <a:pt x="294" y="0"/>
                  </a:lnTo>
                  <a:lnTo>
                    <a:pt x="519" y="47"/>
                  </a:lnTo>
                  <a:lnTo>
                    <a:pt x="99" y="47"/>
                  </a:lnTo>
                  <a:close/>
                </a:path>
              </a:pathLst>
            </a:custGeom>
            <a:solidFill>
              <a:srgbClr val="832503"/>
            </a:solidFill>
            <a:ln>
              <a:noFill/>
            </a:ln>
          </p:spPr>
          <p:txBody>
            <a:bodyPr/>
            <a:lstStyle/>
            <a:p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cs typeface="+mn-cs"/>
              </a:endParaRPr>
            </a:p>
          </p:txBody>
        </p:sp>
        <p:sp>
          <p:nvSpPr>
            <p:cNvPr id="56" name="Freeform 56">
              <a:extLst/>
            </p:cNvPr>
            <p:cNvSpPr>
              <a:spLocks/>
            </p:cNvSpPr>
            <p:nvPr/>
          </p:nvSpPr>
          <p:spPr bwMode="auto">
            <a:xfrm>
              <a:off x="5615161" y="4401573"/>
              <a:ext cx="474633" cy="557326"/>
            </a:xfrm>
            <a:custGeom>
              <a:avLst/>
              <a:gdLst>
                <a:gd name="T0" fmla="*/ 25 w 69"/>
                <a:gd name="T1" fmla="*/ 36 h 81"/>
                <a:gd name="T2" fmla="*/ 54 w 69"/>
                <a:gd name="T3" fmla="*/ 3 h 81"/>
                <a:gd name="T4" fmla="*/ 58 w 69"/>
                <a:gd name="T5" fmla="*/ 4 h 81"/>
                <a:gd name="T6" fmla="*/ 62 w 69"/>
                <a:gd name="T7" fmla="*/ 4 h 81"/>
                <a:gd name="T8" fmla="*/ 66 w 69"/>
                <a:gd name="T9" fmla="*/ 6 h 81"/>
                <a:gd name="T10" fmla="*/ 69 w 69"/>
                <a:gd name="T11" fmla="*/ 8 h 81"/>
                <a:gd name="T12" fmla="*/ 67 w 69"/>
                <a:gd name="T13" fmla="*/ 7 h 81"/>
                <a:gd name="T14" fmla="*/ 63 w 69"/>
                <a:gd name="T15" fmla="*/ 4 h 81"/>
                <a:gd name="T16" fmla="*/ 57 w 69"/>
                <a:gd name="T17" fmla="*/ 2 h 81"/>
                <a:gd name="T18" fmla="*/ 52 w 69"/>
                <a:gd name="T19" fmla="*/ 1 h 81"/>
                <a:gd name="T20" fmla="*/ 46 w 69"/>
                <a:gd name="T21" fmla="*/ 0 h 81"/>
                <a:gd name="T22" fmla="*/ 46 w 69"/>
                <a:gd name="T23" fmla="*/ 0 h 81"/>
                <a:gd name="T24" fmla="*/ 38 w 69"/>
                <a:gd name="T25" fmla="*/ 1 h 81"/>
                <a:gd name="T26" fmla="*/ 29 w 69"/>
                <a:gd name="T27" fmla="*/ 4 h 81"/>
                <a:gd name="T28" fmla="*/ 7 w 69"/>
                <a:gd name="T29" fmla="*/ 28 h 81"/>
                <a:gd name="T30" fmla="*/ 34 w 69"/>
                <a:gd name="T31" fmla="*/ 79 h 81"/>
                <a:gd name="T32" fmla="*/ 53 w 69"/>
                <a:gd name="T33" fmla="*/ 80 h 81"/>
                <a:gd name="T34" fmla="*/ 63 w 69"/>
                <a:gd name="T35" fmla="*/ 76 h 81"/>
                <a:gd name="T36" fmla="*/ 67 w 69"/>
                <a:gd name="T37" fmla="*/ 73 h 81"/>
                <a:gd name="T38" fmla="*/ 69 w 69"/>
                <a:gd name="T39" fmla="*/ 55 h 81"/>
                <a:gd name="T40" fmla="*/ 66 w 69"/>
                <a:gd name="T41" fmla="*/ 57 h 81"/>
                <a:gd name="T42" fmla="*/ 25 w 69"/>
                <a:gd name="T43" fmla="*/ 36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9" h="81">
                  <a:moveTo>
                    <a:pt x="25" y="36"/>
                  </a:moveTo>
                  <a:cubicBezTo>
                    <a:pt x="23" y="19"/>
                    <a:pt x="37" y="3"/>
                    <a:pt x="54" y="3"/>
                  </a:cubicBezTo>
                  <a:cubicBezTo>
                    <a:pt x="55" y="3"/>
                    <a:pt x="57" y="3"/>
                    <a:pt x="58" y="4"/>
                  </a:cubicBezTo>
                  <a:cubicBezTo>
                    <a:pt x="59" y="4"/>
                    <a:pt x="61" y="4"/>
                    <a:pt x="62" y="4"/>
                  </a:cubicBezTo>
                  <a:cubicBezTo>
                    <a:pt x="63" y="5"/>
                    <a:pt x="65" y="5"/>
                    <a:pt x="66" y="6"/>
                  </a:cubicBezTo>
                  <a:cubicBezTo>
                    <a:pt x="67" y="6"/>
                    <a:pt x="68" y="7"/>
                    <a:pt x="69" y="8"/>
                  </a:cubicBezTo>
                  <a:cubicBezTo>
                    <a:pt x="67" y="7"/>
                    <a:pt x="67" y="7"/>
                    <a:pt x="67" y="7"/>
                  </a:cubicBezTo>
                  <a:cubicBezTo>
                    <a:pt x="66" y="6"/>
                    <a:pt x="64" y="5"/>
                    <a:pt x="63" y="4"/>
                  </a:cubicBezTo>
                  <a:cubicBezTo>
                    <a:pt x="61" y="3"/>
                    <a:pt x="59" y="2"/>
                    <a:pt x="57" y="2"/>
                  </a:cubicBezTo>
                  <a:cubicBezTo>
                    <a:pt x="55" y="1"/>
                    <a:pt x="54" y="1"/>
                    <a:pt x="52" y="1"/>
                  </a:cubicBezTo>
                  <a:cubicBezTo>
                    <a:pt x="50" y="0"/>
                    <a:pt x="48" y="0"/>
                    <a:pt x="46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4" y="0"/>
                    <a:pt x="40" y="1"/>
                    <a:pt x="38" y="1"/>
                  </a:cubicBezTo>
                  <a:cubicBezTo>
                    <a:pt x="35" y="1"/>
                    <a:pt x="32" y="2"/>
                    <a:pt x="29" y="4"/>
                  </a:cubicBezTo>
                  <a:cubicBezTo>
                    <a:pt x="19" y="8"/>
                    <a:pt x="11" y="17"/>
                    <a:pt x="7" y="28"/>
                  </a:cubicBezTo>
                  <a:cubicBezTo>
                    <a:pt x="0" y="49"/>
                    <a:pt x="12" y="73"/>
                    <a:pt x="34" y="79"/>
                  </a:cubicBezTo>
                  <a:cubicBezTo>
                    <a:pt x="40" y="81"/>
                    <a:pt x="46" y="81"/>
                    <a:pt x="53" y="80"/>
                  </a:cubicBezTo>
                  <a:cubicBezTo>
                    <a:pt x="56" y="79"/>
                    <a:pt x="60" y="78"/>
                    <a:pt x="63" y="76"/>
                  </a:cubicBezTo>
                  <a:cubicBezTo>
                    <a:pt x="64" y="76"/>
                    <a:pt x="67" y="75"/>
                    <a:pt x="67" y="73"/>
                  </a:cubicBezTo>
                  <a:cubicBezTo>
                    <a:pt x="68" y="67"/>
                    <a:pt x="69" y="61"/>
                    <a:pt x="69" y="55"/>
                  </a:cubicBezTo>
                  <a:cubicBezTo>
                    <a:pt x="68" y="56"/>
                    <a:pt x="67" y="57"/>
                    <a:pt x="66" y="57"/>
                  </a:cubicBezTo>
                  <a:cubicBezTo>
                    <a:pt x="49" y="65"/>
                    <a:pt x="28" y="55"/>
                    <a:pt x="25" y="36"/>
                  </a:cubicBezTo>
                  <a:close/>
                </a:path>
              </a:pathLst>
            </a:custGeom>
            <a:solidFill>
              <a:srgbClr val="787878"/>
            </a:solidFill>
            <a:ln>
              <a:noFill/>
            </a:ln>
            <a:extLst/>
          </p:spPr>
          <p:txBody>
            <a:bodyPr/>
            <a:lstStyle/>
            <a:p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cs typeface="+mn-cs"/>
              </a:endParaRPr>
            </a:p>
          </p:txBody>
        </p:sp>
        <p:sp>
          <p:nvSpPr>
            <p:cNvPr id="57" name="Freeform 57">
              <a:extLst/>
            </p:cNvPr>
            <p:cNvSpPr>
              <a:spLocks noEditPoints="1"/>
            </p:cNvSpPr>
            <p:nvPr/>
          </p:nvSpPr>
          <p:spPr bwMode="auto">
            <a:xfrm>
              <a:off x="4240209" y="3425897"/>
              <a:ext cx="1842170" cy="2185344"/>
            </a:xfrm>
            <a:custGeom>
              <a:avLst/>
              <a:gdLst>
                <a:gd name="T0" fmla="*/ 246 w 268"/>
                <a:gd name="T1" fmla="*/ 142 h 318"/>
                <a:gd name="T2" fmla="*/ 206 w 268"/>
                <a:gd name="T3" fmla="*/ 194 h 318"/>
                <a:gd name="T4" fmla="*/ 231 w 268"/>
                <a:gd name="T5" fmla="*/ 220 h 318"/>
                <a:gd name="T6" fmla="*/ 267 w 268"/>
                <a:gd name="T7" fmla="*/ 216 h 318"/>
                <a:gd name="T8" fmla="*/ 267 w 268"/>
                <a:gd name="T9" fmla="*/ 287 h 318"/>
                <a:gd name="T10" fmla="*/ 267 w 268"/>
                <a:gd name="T11" fmla="*/ 318 h 318"/>
                <a:gd name="T12" fmla="*/ 228 w 268"/>
                <a:gd name="T13" fmla="*/ 318 h 318"/>
                <a:gd name="T14" fmla="*/ 140 w 268"/>
                <a:gd name="T15" fmla="*/ 318 h 318"/>
                <a:gd name="T16" fmla="*/ 49 w 268"/>
                <a:gd name="T17" fmla="*/ 318 h 318"/>
                <a:gd name="T18" fmla="*/ 1 w 268"/>
                <a:gd name="T19" fmla="*/ 318 h 318"/>
                <a:gd name="T20" fmla="*/ 0 w 268"/>
                <a:gd name="T21" fmla="*/ 318 h 318"/>
                <a:gd name="T22" fmla="*/ 3 w 268"/>
                <a:gd name="T23" fmla="*/ 278 h 318"/>
                <a:gd name="T24" fmla="*/ 10 w 268"/>
                <a:gd name="T25" fmla="*/ 189 h 318"/>
                <a:gd name="T26" fmla="*/ 17 w 268"/>
                <a:gd name="T27" fmla="*/ 100 h 318"/>
                <a:gd name="T28" fmla="*/ 20 w 268"/>
                <a:gd name="T29" fmla="*/ 56 h 318"/>
                <a:gd name="T30" fmla="*/ 41 w 268"/>
                <a:gd name="T31" fmla="*/ 56 h 318"/>
                <a:gd name="T32" fmla="*/ 87 w 268"/>
                <a:gd name="T33" fmla="*/ 56 h 318"/>
                <a:gd name="T34" fmla="*/ 124 w 268"/>
                <a:gd name="T35" fmla="*/ 56 h 318"/>
                <a:gd name="T36" fmla="*/ 116 w 268"/>
                <a:gd name="T37" fmla="*/ 19 h 318"/>
                <a:gd name="T38" fmla="*/ 147 w 268"/>
                <a:gd name="T39" fmla="*/ 0 h 318"/>
                <a:gd name="T40" fmla="*/ 178 w 268"/>
                <a:gd name="T41" fmla="*/ 18 h 318"/>
                <a:gd name="T42" fmla="*/ 168 w 268"/>
                <a:gd name="T43" fmla="*/ 56 h 318"/>
                <a:gd name="T44" fmla="*/ 238 w 268"/>
                <a:gd name="T45" fmla="*/ 56 h 318"/>
                <a:gd name="T46" fmla="*/ 268 w 268"/>
                <a:gd name="T47" fmla="*/ 56 h 318"/>
                <a:gd name="T48" fmla="*/ 267 w 268"/>
                <a:gd name="T49" fmla="*/ 128 h 318"/>
                <a:gd name="T50" fmla="*/ 267 w 268"/>
                <a:gd name="T51" fmla="*/ 149 h 318"/>
                <a:gd name="T52" fmla="*/ 246 w 268"/>
                <a:gd name="T53" fmla="*/ 142 h 318"/>
                <a:gd name="T54" fmla="*/ 246 w 268"/>
                <a:gd name="T55" fmla="*/ 142 h 318"/>
                <a:gd name="T56" fmla="*/ 185 w 268"/>
                <a:gd name="T57" fmla="*/ 191 h 318"/>
                <a:gd name="T58" fmla="*/ 187 w 268"/>
                <a:gd name="T59" fmla="*/ 119 h 318"/>
                <a:gd name="T60" fmla="*/ 188 w 268"/>
                <a:gd name="T61" fmla="*/ 98 h 318"/>
                <a:gd name="T62" fmla="*/ 115 w 268"/>
                <a:gd name="T63" fmla="*/ 98 h 318"/>
                <a:gd name="T64" fmla="*/ 99 w 268"/>
                <a:gd name="T65" fmla="*/ 98 h 318"/>
                <a:gd name="T66" fmla="*/ 94 w 268"/>
                <a:gd name="T67" fmla="*/ 98 h 318"/>
                <a:gd name="T68" fmla="*/ 92 w 268"/>
                <a:gd name="T69" fmla="*/ 129 h 318"/>
                <a:gd name="T70" fmla="*/ 89 w 268"/>
                <a:gd name="T71" fmla="*/ 191 h 318"/>
                <a:gd name="T72" fmla="*/ 161 w 268"/>
                <a:gd name="T73" fmla="*/ 191 h 318"/>
                <a:gd name="T74" fmla="*/ 185 w 268"/>
                <a:gd name="T75" fmla="*/ 191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68" h="318">
                  <a:moveTo>
                    <a:pt x="246" y="142"/>
                  </a:moveTo>
                  <a:cubicBezTo>
                    <a:pt x="219" y="142"/>
                    <a:pt x="199" y="168"/>
                    <a:pt x="206" y="194"/>
                  </a:cubicBezTo>
                  <a:cubicBezTo>
                    <a:pt x="210" y="206"/>
                    <a:pt x="219" y="215"/>
                    <a:pt x="231" y="220"/>
                  </a:cubicBezTo>
                  <a:cubicBezTo>
                    <a:pt x="243" y="224"/>
                    <a:pt x="256" y="223"/>
                    <a:pt x="267" y="216"/>
                  </a:cubicBezTo>
                  <a:cubicBezTo>
                    <a:pt x="267" y="240"/>
                    <a:pt x="267" y="263"/>
                    <a:pt x="267" y="287"/>
                  </a:cubicBezTo>
                  <a:cubicBezTo>
                    <a:pt x="267" y="297"/>
                    <a:pt x="267" y="308"/>
                    <a:pt x="267" y="318"/>
                  </a:cubicBezTo>
                  <a:cubicBezTo>
                    <a:pt x="254" y="318"/>
                    <a:pt x="241" y="318"/>
                    <a:pt x="228" y="318"/>
                  </a:cubicBezTo>
                  <a:cubicBezTo>
                    <a:pt x="198" y="318"/>
                    <a:pt x="169" y="318"/>
                    <a:pt x="140" y="318"/>
                  </a:cubicBezTo>
                  <a:cubicBezTo>
                    <a:pt x="109" y="318"/>
                    <a:pt x="79" y="318"/>
                    <a:pt x="49" y="318"/>
                  </a:cubicBezTo>
                  <a:cubicBezTo>
                    <a:pt x="33" y="318"/>
                    <a:pt x="17" y="318"/>
                    <a:pt x="1" y="318"/>
                  </a:cubicBezTo>
                  <a:cubicBezTo>
                    <a:pt x="0" y="318"/>
                    <a:pt x="0" y="318"/>
                    <a:pt x="0" y="318"/>
                  </a:cubicBezTo>
                  <a:cubicBezTo>
                    <a:pt x="1" y="304"/>
                    <a:pt x="2" y="291"/>
                    <a:pt x="3" y="278"/>
                  </a:cubicBezTo>
                  <a:cubicBezTo>
                    <a:pt x="5" y="248"/>
                    <a:pt x="7" y="219"/>
                    <a:pt x="10" y="189"/>
                  </a:cubicBezTo>
                  <a:cubicBezTo>
                    <a:pt x="12" y="159"/>
                    <a:pt x="14" y="130"/>
                    <a:pt x="17" y="100"/>
                  </a:cubicBezTo>
                  <a:cubicBezTo>
                    <a:pt x="18" y="85"/>
                    <a:pt x="19" y="71"/>
                    <a:pt x="20" y="56"/>
                  </a:cubicBezTo>
                  <a:cubicBezTo>
                    <a:pt x="20" y="55"/>
                    <a:pt x="39" y="56"/>
                    <a:pt x="41" y="56"/>
                  </a:cubicBezTo>
                  <a:cubicBezTo>
                    <a:pt x="56" y="56"/>
                    <a:pt x="71" y="56"/>
                    <a:pt x="87" y="56"/>
                  </a:cubicBezTo>
                  <a:cubicBezTo>
                    <a:pt x="99" y="56"/>
                    <a:pt x="111" y="56"/>
                    <a:pt x="124" y="56"/>
                  </a:cubicBezTo>
                  <a:cubicBezTo>
                    <a:pt x="113" y="47"/>
                    <a:pt x="110" y="32"/>
                    <a:pt x="116" y="19"/>
                  </a:cubicBezTo>
                  <a:cubicBezTo>
                    <a:pt x="122" y="8"/>
                    <a:pt x="134" y="0"/>
                    <a:pt x="147" y="0"/>
                  </a:cubicBezTo>
                  <a:cubicBezTo>
                    <a:pt x="160" y="0"/>
                    <a:pt x="173" y="7"/>
                    <a:pt x="178" y="18"/>
                  </a:cubicBezTo>
                  <a:cubicBezTo>
                    <a:pt x="184" y="32"/>
                    <a:pt x="179" y="47"/>
                    <a:pt x="168" y="56"/>
                  </a:cubicBezTo>
                  <a:cubicBezTo>
                    <a:pt x="191" y="56"/>
                    <a:pt x="214" y="56"/>
                    <a:pt x="238" y="56"/>
                  </a:cubicBezTo>
                  <a:cubicBezTo>
                    <a:pt x="248" y="56"/>
                    <a:pt x="258" y="56"/>
                    <a:pt x="268" y="56"/>
                  </a:cubicBezTo>
                  <a:cubicBezTo>
                    <a:pt x="268" y="80"/>
                    <a:pt x="268" y="104"/>
                    <a:pt x="267" y="128"/>
                  </a:cubicBezTo>
                  <a:cubicBezTo>
                    <a:pt x="267" y="135"/>
                    <a:pt x="267" y="142"/>
                    <a:pt x="267" y="149"/>
                  </a:cubicBezTo>
                  <a:cubicBezTo>
                    <a:pt x="261" y="144"/>
                    <a:pt x="253" y="142"/>
                    <a:pt x="246" y="142"/>
                  </a:cubicBezTo>
                  <a:cubicBezTo>
                    <a:pt x="240" y="142"/>
                    <a:pt x="248" y="142"/>
                    <a:pt x="246" y="142"/>
                  </a:cubicBezTo>
                  <a:close/>
                  <a:moveTo>
                    <a:pt x="185" y="191"/>
                  </a:moveTo>
                  <a:cubicBezTo>
                    <a:pt x="186" y="167"/>
                    <a:pt x="186" y="143"/>
                    <a:pt x="187" y="119"/>
                  </a:cubicBezTo>
                  <a:cubicBezTo>
                    <a:pt x="187" y="112"/>
                    <a:pt x="187" y="105"/>
                    <a:pt x="188" y="98"/>
                  </a:cubicBezTo>
                  <a:cubicBezTo>
                    <a:pt x="163" y="98"/>
                    <a:pt x="139" y="98"/>
                    <a:pt x="115" y="98"/>
                  </a:cubicBezTo>
                  <a:cubicBezTo>
                    <a:pt x="110" y="98"/>
                    <a:pt x="104" y="98"/>
                    <a:pt x="99" y="98"/>
                  </a:cubicBezTo>
                  <a:cubicBezTo>
                    <a:pt x="98" y="98"/>
                    <a:pt x="94" y="98"/>
                    <a:pt x="94" y="98"/>
                  </a:cubicBezTo>
                  <a:cubicBezTo>
                    <a:pt x="94" y="109"/>
                    <a:pt x="93" y="119"/>
                    <a:pt x="92" y="129"/>
                  </a:cubicBezTo>
                  <a:cubicBezTo>
                    <a:pt x="91" y="149"/>
                    <a:pt x="90" y="170"/>
                    <a:pt x="89" y="191"/>
                  </a:cubicBezTo>
                  <a:cubicBezTo>
                    <a:pt x="113" y="191"/>
                    <a:pt x="137" y="191"/>
                    <a:pt x="161" y="191"/>
                  </a:cubicBezTo>
                  <a:cubicBezTo>
                    <a:pt x="169" y="191"/>
                    <a:pt x="177" y="191"/>
                    <a:pt x="185" y="19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cs typeface="+mn-cs"/>
              </a:endParaRPr>
            </a:p>
          </p:txBody>
        </p:sp>
        <p:sp>
          <p:nvSpPr>
            <p:cNvPr id="58" name="Freeform 58">
              <a:extLst/>
            </p:cNvPr>
            <p:cNvSpPr>
              <a:spLocks noEditPoints="1"/>
            </p:cNvSpPr>
            <p:nvPr/>
          </p:nvSpPr>
          <p:spPr bwMode="auto">
            <a:xfrm>
              <a:off x="4275806" y="3461350"/>
              <a:ext cx="1772458" cy="2117274"/>
            </a:xfrm>
            <a:custGeom>
              <a:avLst/>
              <a:gdLst>
                <a:gd name="T0" fmla="*/ 242 w 258"/>
                <a:gd name="T1" fmla="*/ 308 h 308"/>
                <a:gd name="T2" fmla="*/ 135 w 258"/>
                <a:gd name="T3" fmla="*/ 308 h 308"/>
                <a:gd name="T4" fmla="*/ 0 w 258"/>
                <a:gd name="T5" fmla="*/ 308 h 308"/>
                <a:gd name="T6" fmla="*/ 3 w 258"/>
                <a:gd name="T7" fmla="*/ 273 h 308"/>
                <a:gd name="T8" fmla="*/ 10 w 258"/>
                <a:gd name="T9" fmla="*/ 185 h 308"/>
                <a:gd name="T10" fmla="*/ 16 w 258"/>
                <a:gd name="T11" fmla="*/ 95 h 308"/>
                <a:gd name="T12" fmla="*/ 20 w 258"/>
                <a:gd name="T13" fmla="*/ 56 h 308"/>
                <a:gd name="T14" fmla="*/ 34 w 258"/>
                <a:gd name="T15" fmla="*/ 56 h 308"/>
                <a:gd name="T16" fmla="*/ 67 w 258"/>
                <a:gd name="T17" fmla="*/ 56 h 308"/>
                <a:gd name="T18" fmla="*/ 119 w 258"/>
                <a:gd name="T19" fmla="*/ 56 h 308"/>
                <a:gd name="T20" fmla="*/ 122 w 258"/>
                <a:gd name="T21" fmla="*/ 47 h 308"/>
                <a:gd name="T22" fmla="*/ 142 w 258"/>
                <a:gd name="T23" fmla="*/ 0 h 308"/>
                <a:gd name="T24" fmla="*/ 169 w 258"/>
                <a:gd name="T25" fmla="*/ 15 h 308"/>
                <a:gd name="T26" fmla="*/ 149 w 258"/>
                <a:gd name="T27" fmla="*/ 56 h 308"/>
                <a:gd name="T28" fmla="*/ 203 w 258"/>
                <a:gd name="T29" fmla="*/ 56 h 308"/>
                <a:gd name="T30" fmla="*/ 248 w 258"/>
                <a:gd name="T31" fmla="*/ 56 h 308"/>
                <a:gd name="T32" fmla="*/ 258 w 258"/>
                <a:gd name="T33" fmla="*/ 123 h 308"/>
                <a:gd name="T34" fmla="*/ 258 w 258"/>
                <a:gd name="T35" fmla="*/ 136 h 308"/>
                <a:gd name="T36" fmla="*/ 204 w 258"/>
                <a:gd name="T37" fmla="*/ 151 h 308"/>
                <a:gd name="T38" fmla="*/ 224 w 258"/>
                <a:gd name="T39" fmla="*/ 219 h 308"/>
                <a:gd name="T40" fmla="*/ 257 w 258"/>
                <a:gd name="T41" fmla="*/ 219 h 308"/>
                <a:gd name="T42" fmla="*/ 257 w 258"/>
                <a:gd name="T43" fmla="*/ 308 h 308"/>
                <a:gd name="T44" fmla="*/ 84 w 258"/>
                <a:gd name="T45" fmla="*/ 93 h 308"/>
                <a:gd name="T46" fmla="*/ 83 w 258"/>
                <a:gd name="T47" fmla="*/ 124 h 308"/>
                <a:gd name="T48" fmla="*/ 79 w 258"/>
                <a:gd name="T49" fmla="*/ 186 h 308"/>
                <a:gd name="T50" fmla="*/ 84 w 258"/>
                <a:gd name="T51" fmla="*/ 191 h 308"/>
                <a:gd name="T52" fmla="*/ 156 w 258"/>
                <a:gd name="T53" fmla="*/ 191 h 308"/>
                <a:gd name="T54" fmla="*/ 185 w 258"/>
                <a:gd name="T55" fmla="*/ 191 h 308"/>
                <a:gd name="T56" fmla="*/ 186 w 258"/>
                <a:gd name="T57" fmla="*/ 150 h 308"/>
                <a:gd name="T58" fmla="*/ 187 w 258"/>
                <a:gd name="T59" fmla="*/ 103 h 308"/>
                <a:gd name="T60" fmla="*/ 188 w 258"/>
                <a:gd name="T61" fmla="*/ 88 h 308"/>
                <a:gd name="T62" fmla="*/ 146 w 258"/>
                <a:gd name="T63" fmla="*/ 88 h 308"/>
                <a:gd name="T64" fmla="*/ 85 w 258"/>
                <a:gd name="T65" fmla="*/ 88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8" h="308">
                  <a:moveTo>
                    <a:pt x="257" y="308"/>
                  </a:moveTo>
                  <a:cubicBezTo>
                    <a:pt x="242" y="308"/>
                    <a:pt x="242" y="308"/>
                    <a:pt x="242" y="308"/>
                  </a:cubicBezTo>
                  <a:cubicBezTo>
                    <a:pt x="223" y="308"/>
                    <a:pt x="223" y="308"/>
                    <a:pt x="223" y="308"/>
                  </a:cubicBezTo>
                  <a:cubicBezTo>
                    <a:pt x="135" y="308"/>
                    <a:pt x="135" y="308"/>
                    <a:pt x="135" y="308"/>
                  </a:cubicBezTo>
                  <a:cubicBezTo>
                    <a:pt x="44" y="308"/>
                    <a:pt x="44" y="308"/>
                    <a:pt x="44" y="308"/>
                  </a:cubicBezTo>
                  <a:cubicBezTo>
                    <a:pt x="0" y="308"/>
                    <a:pt x="0" y="308"/>
                    <a:pt x="0" y="308"/>
                  </a:cubicBezTo>
                  <a:cubicBezTo>
                    <a:pt x="1" y="293"/>
                    <a:pt x="1" y="293"/>
                    <a:pt x="1" y="293"/>
                  </a:cubicBezTo>
                  <a:cubicBezTo>
                    <a:pt x="3" y="273"/>
                    <a:pt x="3" y="273"/>
                    <a:pt x="3" y="273"/>
                  </a:cubicBezTo>
                  <a:cubicBezTo>
                    <a:pt x="6" y="231"/>
                    <a:pt x="6" y="231"/>
                    <a:pt x="6" y="231"/>
                  </a:cubicBezTo>
                  <a:cubicBezTo>
                    <a:pt x="10" y="185"/>
                    <a:pt x="10" y="185"/>
                    <a:pt x="10" y="185"/>
                  </a:cubicBezTo>
                  <a:cubicBezTo>
                    <a:pt x="13" y="140"/>
                    <a:pt x="13" y="140"/>
                    <a:pt x="13" y="140"/>
                  </a:cubicBezTo>
                  <a:cubicBezTo>
                    <a:pt x="16" y="95"/>
                    <a:pt x="16" y="95"/>
                    <a:pt x="16" y="95"/>
                  </a:cubicBezTo>
                  <a:cubicBezTo>
                    <a:pt x="18" y="73"/>
                    <a:pt x="18" y="73"/>
                    <a:pt x="18" y="73"/>
                  </a:cubicBezTo>
                  <a:cubicBezTo>
                    <a:pt x="20" y="56"/>
                    <a:pt x="20" y="56"/>
                    <a:pt x="20" y="56"/>
                  </a:cubicBezTo>
                  <a:cubicBezTo>
                    <a:pt x="20" y="56"/>
                    <a:pt x="21" y="56"/>
                    <a:pt x="22" y="56"/>
                  </a:cubicBezTo>
                  <a:cubicBezTo>
                    <a:pt x="26" y="56"/>
                    <a:pt x="31" y="56"/>
                    <a:pt x="34" y="56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67" y="56"/>
                    <a:pt x="67" y="56"/>
                    <a:pt x="67" y="56"/>
                  </a:cubicBezTo>
                  <a:cubicBezTo>
                    <a:pt x="82" y="56"/>
                    <a:pt x="82" y="56"/>
                    <a:pt x="82" y="56"/>
                  </a:cubicBezTo>
                  <a:cubicBezTo>
                    <a:pt x="119" y="56"/>
                    <a:pt x="119" y="56"/>
                    <a:pt x="119" y="56"/>
                  </a:cubicBezTo>
                  <a:cubicBezTo>
                    <a:pt x="132" y="56"/>
                    <a:pt x="132" y="56"/>
                    <a:pt x="132" y="56"/>
                  </a:cubicBezTo>
                  <a:cubicBezTo>
                    <a:pt x="122" y="47"/>
                    <a:pt x="122" y="47"/>
                    <a:pt x="122" y="47"/>
                  </a:cubicBezTo>
                  <a:cubicBezTo>
                    <a:pt x="113" y="40"/>
                    <a:pt x="110" y="27"/>
                    <a:pt x="116" y="16"/>
                  </a:cubicBezTo>
                  <a:cubicBezTo>
                    <a:pt x="121" y="7"/>
                    <a:pt x="131" y="0"/>
                    <a:pt x="142" y="0"/>
                  </a:cubicBezTo>
                  <a:cubicBezTo>
                    <a:pt x="143" y="0"/>
                    <a:pt x="143" y="0"/>
                    <a:pt x="143" y="0"/>
                  </a:cubicBezTo>
                  <a:cubicBezTo>
                    <a:pt x="154" y="0"/>
                    <a:pt x="164" y="6"/>
                    <a:pt x="169" y="15"/>
                  </a:cubicBezTo>
                  <a:cubicBezTo>
                    <a:pt x="173" y="26"/>
                    <a:pt x="170" y="39"/>
                    <a:pt x="160" y="47"/>
                  </a:cubicBezTo>
                  <a:cubicBezTo>
                    <a:pt x="149" y="56"/>
                    <a:pt x="149" y="56"/>
                    <a:pt x="149" y="56"/>
                  </a:cubicBezTo>
                  <a:cubicBezTo>
                    <a:pt x="163" y="56"/>
                    <a:pt x="163" y="56"/>
                    <a:pt x="163" y="56"/>
                  </a:cubicBezTo>
                  <a:cubicBezTo>
                    <a:pt x="203" y="56"/>
                    <a:pt x="203" y="56"/>
                    <a:pt x="203" y="56"/>
                  </a:cubicBezTo>
                  <a:cubicBezTo>
                    <a:pt x="233" y="56"/>
                    <a:pt x="233" y="56"/>
                    <a:pt x="233" y="56"/>
                  </a:cubicBezTo>
                  <a:cubicBezTo>
                    <a:pt x="248" y="56"/>
                    <a:pt x="248" y="56"/>
                    <a:pt x="248" y="56"/>
                  </a:cubicBezTo>
                  <a:cubicBezTo>
                    <a:pt x="258" y="56"/>
                    <a:pt x="258" y="56"/>
                    <a:pt x="258" y="56"/>
                  </a:cubicBezTo>
                  <a:cubicBezTo>
                    <a:pt x="258" y="123"/>
                    <a:pt x="258" y="123"/>
                    <a:pt x="258" y="123"/>
                  </a:cubicBezTo>
                  <a:cubicBezTo>
                    <a:pt x="258" y="133"/>
                    <a:pt x="258" y="133"/>
                    <a:pt x="258" y="133"/>
                  </a:cubicBezTo>
                  <a:cubicBezTo>
                    <a:pt x="258" y="136"/>
                    <a:pt x="258" y="136"/>
                    <a:pt x="258" y="136"/>
                  </a:cubicBezTo>
                  <a:cubicBezTo>
                    <a:pt x="252" y="133"/>
                    <a:pt x="247" y="132"/>
                    <a:pt x="241" y="132"/>
                  </a:cubicBezTo>
                  <a:cubicBezTo>
                    <a:pt x="227" y="132"/>
                    <a:pt x="213" y="139"/>
                    <a:pt x="204" y="151"/>
                  </a:cubicBezTo>
                  <a:cubicBezTo>
                    <a:pt x="196" y="162"/>
                    <a:pt x="193" y="177"/>
                    <a:pt x="197" y="190"/>
                  </a:cubicBezTo>
                  <a:cubicBezTo>
                    <a:pt x="201" y="203"/>
                    <a:pt x="211" y="214"/>
                    <a:pt x="224" y="219"/>
                  </a:cubicBezTo>
                  <a:cubicBezTo>
                    <a:pt x="229" y="221"/>
                    <a:pt x="234" y="222"/>
                    <a:pt x="240" y="222"/>
                  </a:cubicBezTo>
                  <a:cubicBezTo>
                    <a:pt x="246" y="222"/>
                    <a:pt x="252" y="221"/>
                    <a:pt x="257" y="219"/>
                  </a:cubicBezTo>
                  <a:cubicBezTo>
                    <a:pt x="257" y="282"/>
                    <a:pt x="257" y="282"/>
                    <a:pt x="257" y="282"/>
                  </a:cubicBezTo>
                  <a:lnTo>
                    <a:pt x="257" y="308"/>
                  </a:lnTo>
                  <a:close/>
                  <a:moveTo>
                    <a:pt x="85" y="88"/>
                  </a:moveTo>
                  <a:cubicBezTo>
                    <a:pt x="84" y="93"/>
                    <a:pt x="84" y="93"/>
                    <a:pt x="84" y="93"/>
                  </a:cubicBezTo>
                  <a:cubicBezTo>
                    <a:pt x="83" y="108"/>
                    <a:pt x="83" y="108"/>
                    <a:pt x="83" y="108"/>
                  </a:cubicBezTo>
                  <a:cubicBezTo>
                    <a:pt x="83" y="124"/>
                    <a:pt x="83" y="124"/>
                    <a:pt x="83" y="124"/>
                  </a:cubicBezTo>
                  <a:cubicBezTo>
                    <a:pt x="80" y="180"/>
                    <a:pt x="80" y="180"/>
                    <a:pt x="80" y="180"/>
                  </a:cubicBezTo>
                  <a:cubicBezTo>
                    <a:pt x="79" y="186"/>
                    <a:pt x="79" y="186"/>
                    <a:pt x="79" y="186"/>
                  </a:cubicBezTo>
                  <a:cubicBezTo>
                    <a:pt x="79" y="191"/>
                    <a:pt x="79" y="191"/>
                    <a:pt x="79" y="191"/>
                  </a:cubicBezTo>
                  <a:cubicBezTo>
                    <a:pt x="84" y="191"/>
                    <a:pt x="84" y="191"/>
                    <a:pt x="84" y="191"/>
                  </a:cubicBezTo>
                  <a:cubicBezTo>
                    <a:pt x="120" y="191"/>
                    <a:pt x="120" y="191"/>
                    <a:pt x="120" y="191"/>
                  </a:cubicBezTo>
                  <a:cubicBezTo>
                    <a:pt x="156" y="191"/>
                    <a:pt x="156" y="191"/>
                    <a:pt x="156" y="191"/>
                  </a:cubicBezTo>
                  <a:cubicBezTo>
                    <a:pt x="180" y="191"/>
                    <a:pt x="180" y="191"/>
                    <a:pt x="180" y="191"/>
                  </a:cubicBezTo>
                  <a:cubicBezTo>
                    <a:pt x="185" y="191"/>
                    <a:pt x="185" y="191"/>
                    <a:pt x="185" y="191"/>
                  </a:cubicBezTo>
                  <a:cubicBezTo>
                    <a:pt x="185" y="186"/>
                    <a:pt x="185" y="186"/>
                    <a:pt x="185" y="186"/>
                  </a:cubicBezTo>
                  <a:cubicBezTo>
                    <a:pt x="186" y="150"/>
                    <a:pt x="186" y="150"/>
                    <a:pt x="186" y="150"/>
                  </a:cubicBezTo>
                  <a:cubicBezTo>
                    <a:pt x="187" y="114"/>
                    <a:pt x="187" y="114"/>
                    <a:pt x="187" y="114"/>
                  </a:cubicBezTo>
                  <a:cubicBezTo>
                    <a:pt x="187" y="103"/>
                    <a:pt x="187" y="103"/>
                    <a:pt x="187" y="103"/>
                  </a:cubicBezTo>
                  <a:cubicBezTo>
                    <a:pt x="187" y="93"/>
                    <a:pt x="187" y="93"/>
                    <a:pt x="187" y="93"/>
                  </a:cubicBezTo>
                  <a:cubicBezTo>
                    <a:pt x="188" y="88"/>
                    <a:pt x="188" y="88"/>
                    <a:pt x="188" y="88"/>
                  </a:cubicBezTo>
                  <a:cubicBezTo>
                    <a:pt x="183" y="88"/>
                    <a:pt x="183" y="88"/>
                    <a:pt x="183" y="88"/>
                  </a:cubicBezTo>
                  <a:cubicBezTo>
                    <a:pt x="146" y="88"/>
                    <a:pt x="146" y="88"/>
                    <a:pt x="146" y="88"/>
                  </a:cubicBezTo>
                  <a:cubicBezTo>
                    <a:pt x="110" y="88"/>
                    <a:pt x="110" y="88"/>
                    <a:pt x="110" y="88"/>
                  </a:cubicBezTo>
                  <a:lnTo>
                    <a:pt x="85" y="88"/>
                  </a:lnTo>
                  <a:close/>
                </a:path>
              </a:pathLst>
            </a:custGeom>
            <a:solidFill>
              <a:srgbClr val="5A6764"/>
            </a:solidFill>
            <a:ln>
              <a:noFill/>
            </a:ln>
          </p:spPr>
          <p:txBody>
            <a:bodyPr/>
            <a:lstStyle/>
            <a:p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cs typeface="+mn-cs"/>
              </a:endParaRPr>
            </a:p>
          </p:txBody>
        </p:sp>
        <p:sp>
          <p:nvSpPr>
            <p:cNvPr id="59" name="Freeform 59">
              <a:extLst/>
            </p:cNvPr>
            <p:cNvSpPr>
              <a:spLocks/>
            </p:cNvSpPr>
            <p:nvPr/>
          </p:nvSpPr>
          <p:spPr bwMode="auto">
            <a:xfrm>
              <a:off x="6074962" y="4778797"/>
              <a:ext cx="14832" cy="832444"/>
            </a:xfrm>
            <a:custGeom>
              <a:avLst/>
              <a:gdLst>
                <a:gd name="T0" fmla="*/ 0 w 9"/>
                <a:gd name="T1" fmla="*/ 83 h 524"/>
                <a:gd name="T2" fmla="*/ 9 w 9"/>
                <a:gd name="T3" fmla="*/ 0 h 524"/>
                <a:gd name="T4" fmla="*/ 9 w 9"/>
                <a:gd name="T5" fmla="*/ 308 h 524"/>
                <a:gd name="T6" fmla="*/ 0 w 9"/>
                <a:gd name="T7" fmla="*/ 524 h 524"/>
                <a:gd name="T8" fmla="*/ 0 w 9"/>
                <a:gd name="T9" fmla="*/ 83 h 5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524">
                  <a:moveTo>
                    <a:pt x="0" y="83"/>
                  </a:moveTo>
                  <a:lnTo>
                    <a:pt x="9" y="0"/>
                  </a:lnTo>
                  <a:lnTo>
                    <a:pt x="9" y="308"/>
                  </a:lnTo>
                  <a:lnTo>
                    <a:pt x="0" y="524"/>
                  </a:lnTo>
                  <a:lnTo>
                    <a:pt x="0" y="83"/>
                  </a:lnTo>
                  <a:close/>
                </a:path>
              </a:pathLst>
            </a:custGeom>
            <a:solidFill>
              <a:srgbClr val="787878"/>
            </a:solidFill>
            <a:ln>
              <a:noFill/>
            </a:ln>
            <a:extLst/>
          </p:spPr>
          <p:txBody>
            <a:bodyPr/>
            <a:lstStyle/>
            <a:p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cs typeface="+mn-cs"/>
              </a:endParaRPr>
            </a:p>
          </p:txBody>
        </p:sp>
        <p:sp>
          <p:nvSpPr>
            <p:cNvPr id="60" name="Freeform 60">
              <a:extLst/>
            </p:cNvPr>
            <p:cNvSpPr>
              <a:spLocks noEditPoints="1"/>
            </p:cNvSpPr>
            <p:nvPr/>
          </p:nvSpPr>
          <p:spPr bwMode="auto">
            <a:xfrm>
              <a:off x="5677457" y="3425897"/>
              <a:ext cx="2281206" cy="2193853"/>
            </a:xfrm>
            <a:custGeom>
              <a:avLst/>
              <a:gdLst>
                <a:gd name="T0" fmla="*/ 218 w 332"/>
                <a:gd name="T1" fmla="*/ 56 h 319"/>
                <a:gd name="T2" fmla="*/ 291 w 332"/>
                <a:gd name="T3" fmla="*/ 56 h 319"/>
                <a:gd name="T4" fmla="*/ 312 w 332"/>
                <a:gd name="T5" fmla="*/ 56 h 319"/>
                <a:gd name="T6" fmla="*/ 313 w 332"/>
                <a:gd name="T7" fmla="*/ 69 h 319"/>
                <a:gd name="T8" fmla="*/ 318 w 332"/>
                <a:gd name="T9" fmla="*/ 141 h 319"/>
                <a:gd name="T10" fmla="*/ 326 w 332"/>
                <a:gd name="T11" fmla="*/ 236 h 319"/>
                <a:gd name="T12" fmla="*/ 331 w 332"/>
                <a:gd name="T13" fmla="*/ 307 h 319"/>
                <a:gd name="T14" fmla="*/ 332 w 332"/>
                <a:gd name="T15" fmla="*/ 319 h 319"/>
                <a:gd name="T16" fmla="*/ 292 w 332"/>
                <a:gd name="T17" fmla="*/ 319 h 319"/>
                <a:gd name="T18" fmla="*/ 205 w 332"/>
                <a:gd name="T19" fmla="*/ 318 h 319"/>
                <a:gd name="T20" fmla="*/ 114 w 332"/>
                <a:gd name="T21" fmla="*/ 318 h 319"/>
                <a:gd name="T22" fmla="*/ 64 w 332"/>
                <a:gd name="T23" fmla="*/ 318 h 319"/>
                <a:gd name="T24" fmla="*/ 64 w 332"/>
                <a:gd name="T25" fmla="*/ 317 h 319"/>
                <a:gd name="T26" fmla="*/ 64 w 332"/>
                <a:gd name="T27" fmla="*/ 305 h 319"/>
                <a:gd name="T28" fmla="*/ 64 w 332"/>
                <a:gd name="T29" fmla="*/ 262 h 319"/>
                <a:gd name="T30" fmla="*/ 64 w 332"/>
                <a:gd name="T31" fmla="*/ 204 h 319"/>
                <a:gd name="T32" fmla="*/ 24 w 332"/>
                <a:gd name="T33" fmla="*/ 215 h 319"/>
                <a:gd name="T34" fmla="*/ 1 w 332"/>
                <a:gd name="T35" fmla="*/ 185 h 319"/>
                <a:gd name="T36" fmla="*/ 21 w 332"/>
                <a:gd name="T37" fmla="*/ 151 h 319"/>
                <a:gd name="T38" fmla="*/ 60 w 332"/>
                <a:gd name="T39" fmla="*/ 156 h 319"/>
                <a:gd name="T40" fmla="*/ 64 w 332"/>
                <a:gd name="T41" fmla="*/ 160 h 319"/>
                <a:gd name="T42" fmla="*/ 64 w 332"/>
                <a:gd name="T43" fmla="*/ 91 h 319"/>
                <a:gd name="T44" fmla="*/ 64 w 332"/>
                <a:gd name="T45" fmla="*/ 57 h 319"/>
                <a:gd name="T46" fmla="*/ 66 w 332"/>
                <a:gd name="T47" fmla="*/ 56 h 319"/>
                <a:gd name="T48" fmla="*/ 80 w 332"/>
                <a:gd name="T49" fmla="*/ 56 h 319"/>
                <a:gd name="T50" fmla="*/ 159 w 332"/>
                <a:gd name="T51" fmla="*/ 56 h 319"/>
                <a:gd name="T52" fmla="*/ 167 w 332"/>
                <a:gd name="T53" fmla="*/ 56 h 319"/>
                <a:gd name="T54" fmla="*/ 156 w 332"/>
                <a:gd name="T55" fmla="*/ 19 h 319"/>
                <a:gd name="T56" fmla="*/ 187 w 332"/>
                <a:gd name="T57" fmla="*/ 0 h 319"/>
                <a:gd name="T58" fmla="*/ 218 w 332"/>
                <a:gd name="T59" fmla="*/ 18 h 319"/>
                <a:gd name="T60" fmla="*/ 211 w 332"/>
                <a:gd name="T61" fmla="*/ 56 h 319"/>
                <a:gd name="T62" fmla="*/ 218 w 332"/>
                <a:gd name="T63" fmla="*/ 56 h 319"/>
                <a:gd name="T64" fmla="*/ 241 w 332"/>
                <a:gd name="T65" fmla="*/ 191 h 319"/>
                <a:gd name="T66" fmla="*/ 237 w 332"/>
                <a:gd name="T67" fmla="*/ 119 h 319"/>
                <a:gd name="T68" fmla="*/ 236 w 332"/>
                <a:gd name="T69" fmla="*/ 103 h 319"/>
                <a:gd name="T70" fmla="*/ 236 w 332"/>
                <a:gd name="T71" fmla="*/ 98 h 319"/>
                <a:gd name="T72" fmla="*/ 205 w 332"/>
                <a:gd name="T73" fmla="*/ 98 h 319"/>
                <a:gd name="T74" fmla="*/ 142 w 332"/>
                <a:gd name="T75" fmla="*/ 98 h 319"/>
                <a:gd name="T76" fmla="*/ 144 w 332"/>
                <a:gd name="T77" fmla="*/ 170 h 319"/>
                <a:gd name="T78" fmla="*/ 144 w 332"/>
                <a:gd name="T79" fmla="*/ 187 h 319"/>
                <a:gd name="T80" fmla="*/ 145 w 332"/>
                <a:gd name="T81" fmla="*/ 191 h 319"/>
                <a:gd name="T82" fmla="*/ 175 w 332"/>
                <a:gd name="T83" fmla="*/ 191 h 319"/>
                <a:gd name="T84" fmla="*/ 241 w 332"/>
                <a:gd name="T85" fmla="*/ 191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32" h="319">
                  <a:moveTo>
                    <a:pt x="218" y="56"/>
                  </a:moveTo>
                  <a:cubicBezTo>
                    <a:pt x="242" y="56"/>
                    <a:pt x="266" y="56"/>
                    <a:pt x="291" y="56"/>
                  </a:cubicBezTo>
                  <a:cubicBezTo>
                    <a:pt x="292" y="56"/>
                    <a:pt x="312" y="56"/>
                    <a:pt x="312" y="56"/>
                  </a:cubicBezTo>
                  <a:cubicBezTo>
                    <a:pt x="312" y="60"/>
                    <a:pt x="313" y="65"/>
                    <a:pt x="313" y="69"/>
                  </a:cubicBezTo>
                  <a:cubicBezTo>
                    <a:pt x="315" y="93"/>
                    <a:pt x="317" y="117"/>
                    <a:pt x="318" y="141"/>
                  </a:cubicBezTo>
                  <a:cubicBezTo>
                    <a:pt x="321" y="173"/>
                    <a:pt x="323" y="204"/>
                    <a:pt x="326" y="236"/>
                  </a:cubicBezTo>
                  <a:cubicBezTo>
                    <a:pt x="327" y="260"/>
                    <a:pt x="329" y="283"/>
                    <a:pt x="331" y="307"/>
                  </a:cubicBezTo>
                  <a:cubicBezTo>
                    <a:pt x="331" y="311"/>
                    <a:pt x="331" y="315"/>
                    <a:pt x="332" y="319"/>
                  </a:cubicBezTo>
                  <a:cubicBezTo>
                    <a:pt x="319" y="319"/>
                    <a:pt x="306" y="319"/>
                    <a:pt x="292" y="319"/>
                  </a:cubicBezTo>
                  <a:cubicBezTo>
                    <a:pt x="263" y="318"/>
                    <a:pt x="234" y="318"/>
                    <a:pt x="205" y="318"/>
                  </a:cubicBezTo>
                  <a:cubicBezTo>
                    <a:pt x="174" y="318"/>
                    <a:pt x="144" y="318"/>
                    <a:pt x="114" y="318"/>
                  </a:cubicBezTo>
                  <a:cubicBezTo>
                    <a:pt x="97" y="318"/>
                    <a:pt x="81" y="318"/>
                    <a:pt x="64" y="318"/>
                  </a:cubicBezTo>
                  <a:cubicBezTo>
                    <a:pt x="63" y="318"/>
                    <a:pt x="64" y="318"/>
                    <a:pt x="64" y="317"/>
                  </a:cubicBezTo>
                  <a:cubicBezTo>
                    <a:pt x="64" y="313"/>
                    <a:pt x="64" y="309"/>
                    <a:pt x="64" y="305"/>
                  </a:cubicBezTo>
                  <a:cubicBezTo>
                    <a:pt x="64" y="291"/>
                    <a:pt x="64" y="276"/>
                    <a:pt x="64" y="262"/>
                  </a:cubicBezTo>
                  <a:cubicBezTo>
                    <a:pt x="64" y="243"/>
                    <a:pt x="64" y="223"/>
                    <a:pt x="64" y="204"/>
                  </a:cubicBezTo>
                  <a:cubicBezTo>
                    <a:pt x="54" y="216"/>
                    <a:pt x="38" y="220"/>
                    <a:pt x="24" y="215"/>
                  </a:cubicBezTo>
                  <a:cubicBezTo>
                    <a:pt x="11" y="211"/>
                    <a:pt x="2" y="198"/>
                    <a:pt x="1" y="185"/>
                  </a:cubicBezTo>
                  <a:cubicBezTo>
                    <a:pt x="0" y="170"/>
                    <a:pt x="8" y="157"/>
                    <a:pt x="21" y="151"/>
                  </a:cubicBezTo>
                  <a:cubicBezTo>
                    <a:pt x="34" y="144"/>
                    <a:pt x="50" y="147"/>
                    <a:pt x="60" y="156"/>
                  </a:cubicBezTo>
                  <a:cubicBezTo>
                    <a:pt x="62" y="157"/>
                    <a:pt x="63" y="159"/>
                    <a:pt x="64" y="160"/>
                  </a:cubicBezTo>
                  <a:cubicBezTo>
                    <a:pt x="64" y="137"/>
                    <a:pt x="64" y="114"/>
                    <a:pt x="64" y="91"/>
                  </a:cubicBezTo>
                  <a:cubicBezTo>
                    <a:pt x="64" y="80"/>
                    <a:pt x="64" y="68"/>
                    <a:pt x="64" y="57"/>
                  </a:cubicBezTo>
                  <a:cubicBezTo>
                    <a:pt x="64" y="55"/>
                    <a:pt x="64" y="56"/>
                    <a:pt x="66" y="56"/>
                  </a:cubicBezTo>
                  <a:cubicBezTo>
                    <a:pt x="71" y="56"/>
                    <a:pt x="76" y="56"/>
                    <a:pt x="80" y="56"/>
                  </a:cubicBezTo>
                  <a:cubicBezTo>
                    <a:pt x="107" y="56"/>
                    <a:pt x="133" y="56"/>
                    <a:pt x="159" y="56"/>
                  </a:cubicBezTo>
                  <a:cubicBezTo>
                    <a:pt x="161" y="56"/>
                    <a:pt x="164" y="56"/>
                    <a:pt x="167" y="56"/>
                  </a:cubicBezTo>
                  <a:cubicBezTo>
                    <a:pt x="156" y="47"/>
                    <a:pt x="151" y="32"/>
                    <a:pt x="156" y="19"/>
                  </a:cubicBezTo>
                  <a:cubicBezTo>
                    <a:pt x="162" y="7"/>
                    <a:pt x="174" y="0"/>
                    <a:pt x="187" y="0"/>
                  </a:cubicBezTo>
                  <a:cubicBezTo>
                    <a:pt x="200" y="0"/>
                    <a:pt x="212" y="7"/>
                    <a:pt x="218" y="18"/>
                  </a:cubicBezTo>
                  <a:cubicBezTo>
                    <a:pt x="225" y="31"/>
                    <a:pt x="222" y="47"/>
                    <a:pt x="211" y="56"/>
                  </a:cubicBezTo>
                  <a:cubicBezTo>
                    <a:pt x="214" y="56"/>
                    <a:pt x="216" y="56"/>
                    <a:pt x="218" y="56"/>
                  </a:cubicBezTo>
                  <a:close/>
                  <a:moveTo>
                    <a:pt x="241" y="191"/>
                  </a:moveTo>
                  <a:cubicBezTo>
                    <a:pt x="240" y="167"/>
                    <a:pt x="238" y="143"/>
                    <a:pt x="237" y="119"/>
                  </a:cubicBezTo>
                  <a:cubicBezTo>
                    <a:pt x="237" y="114"/>
                    <a:pt x="237" y="108"/>
                    <a:pt x="236" y="103"/>
                  </a:cubicBezTo>
                  <a:cubicBezTo>
                    <a:pt x="236" y="102"/>
                    <a:pt x="237" y="98"/>
                    <a:pt x="236" y="98"/>
                  </a:cubicBezTo>
                  <a:cubicBezTo>
                    <a:pt x="225" y="98"/>
                    <a:pt x="215" y="98"/>
                    <a:pt x="205" y="98"/>
                  </a:cubicBezTo>
                  <a:cubicBezTo>
                    <a:pt x="184" y="98"/>
                    <a:pt x="163" y="98"/>
                    <a:pt x="142" y="98"/>
                  </a:cubicBezTo>
                  <a:cubicBezTo>
                    <a:pt x="143" y="122"/>
                    <a:pt x="143" y="146"/>
                    <a:pt x="144" y="170"/>
                  </a:cubicBezTo>
                  <a:cubicBezTo>
                    <a:pt x="144" y="176"/>
                    <a:pt x="144" y="181"/>
                    <a:pt x="144" y="187"/>
                  </a:cubicBezTo>
                  <a:cubicBezTo>
                    <a:pt x="144" y="188"/>
                    <a:pt x="144" y="191"/>
                    <a:pt x="145" y="191"/>
                  </a:cubicBezTo>
                  <a:cubicBezTo>
                    <a:pt x="155" y="191"/>
                    <a:pt x="165" y="191"/>
                    <a:pt x="175" y="191"/>
                  </a:cubicBezTo>
                  <a:cubicBezTo>
                    <a:pt x="197" y="191"/>
                    <a:pt x="219" y="191"/>
                    <a:pt x="241" y="191"/>
                  </a:cubicBezTo>
                  <a:close/>
                </a:path>
              </a:pathLst>
            </a:custGeom>
            <a:solidFill>
              <a:srgbClr val="787878"/>
            </a:solidFill>
            <a:ln>
              <a:noFill/>
            </a:ln>
            <a:extLst/>
          </p:spPr>
          <p:txBody>
            <a:bodyPr/>
            <a:lstStyle/>
            <a:p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cs typeface="+mn-cs"/>
              </a:endParaRPr>
            </a:p>
          </p:txBody>
        </p:sp>
        <p:sp>
          <p:nvSpPr>
            <p:cNvPr id="61" name="Freeform 61">
              <a:extLst/>
            </p:cNvPr>
            <p:cNvSpPr>
              <a:spLocks noEditPoints="1"/>
            </p:cNvSpPr>
            <p:nvPr/>
          </p:nvSpPr>
          <p:spPr bwMode="auto">
            <a:xfrm>
              <a:off x="5677457" y="3425897"/>
              <a:ext cx="2281206" cy="2193853"/>
            </a:xfrm>
            <a:custGeom>
              <a:avLst/>
              <a:gdLst>
                <a:gd name="T0" fmla="*/ 218 w 332"/>
                <a:gd name="T1" fmla="*/ 56 h 319"/>
                <a:gd name="T2" fmla="*/ 291 w 332"/>
                <a:gd name="T3" fmla="*/ 56 h 319"/>
                <a:gd name="T4" fmla="*/ 312 w 332"/>
                <a:gd name="T5" fmla="*/ 56 h 319"/>
                <a:gd name="T6" fmla="*/ 313 w 332"/>
                <a:gd name="T7" fmla="*/ 69 h 319"/>
                <a:gd name="T8" fmla="*/ 318 w 332"/>
                <a:gd name="T9" fmla="*/ 141 h 319"/>
                <a:gd name="T10" fmla="*/ 326 w 332"/>
                <a:gd name="T11" fmla="*/ 236 h 319"/>
                <a:gd name="T12" fmla="*/ 331 w 332"/>
                <a:gd name="T13" fmla="*/ 307 h 319"/>
                <a:gd name="T14" fmla="*/ 332 w 332"/>
                <a:gd name="T15" fmla="*/ 319 h 319"/>
                <a:gd name="T16" fmla="*/ 292 w 332"/>
                <a:gd name="T17" fmla="*/ 319 h 319"/>
                <a:gd name="T18" fmla="*/ 205 w 332"/>
                <a:gd name="T19" fmla="*/ 318 h 319"/>
                <a:gd name="T20" fmla="*/ 114 w 332"/>
                <a:gd name="T21" fmla="*/ 318 h 319"/>
                <a:gd name="T22" fmla="*/ 64 w 332"/>
                <a:gd name="T23" fmla="*/ 318 h 319"/>
                <a:gd name="T24" fmla="*/ 64 w 332"/>
                <a:gd name="T25" fmla="*/ 317 h 319"/>
                <a:gd name="T26" fmla="*/ 64 w 332"/>
                <a:gd name="T27" fmla="*/ 305 h 319"/>
                <a:gd name="T28" fmla="*/ 64 w 332"/>
                <a:gd name="T29" fmla="*/ 262 h 319"/>
                <a:gd name="T30" fmla="*/ 64 w 332"/>
                <a:gd name="T31" fmla="*/ 204 h 319"/>
                <a:gd name="T32" fmla="*/ 24 w 332"/>
                <a:gd name="T33" fmla="*/ 215 h 319"/>
                <a:gd name="T34" fmla="*/ 1 w 332"/>
                <a:gd name="T35" fmla="*/ 185 h 319"/>
                <a:gd name="T36" fmla="*/ 21 w 332"/>
                <a:gd name="T37" fmla="*/ 151 h 319"/>
                <a:gd name="T38" fmla="*/ 60 w 332"/>
                <a:gd name="T39" fmla="*/ 156 h 319"/>
                <a:gd name="T40" fmla="*/ 64 w 332"/>
                <a:gd name="T41" fmla="*/ 160 h 319"/>
                <a:gd name="T42" fmla="*/ 64 w 332"/>
                <a:gd name="T43" fmla="*/ 91 h 319"/>
                <a:gd name="T44" fmla="*/ 64 w 332"/>
                <a:gd name="T45" fmla="*/ 57 h 319"/>
                <a:gd name="T46" fmla="*/ 66 w 332"/>
                <a:gd name="T47" fmla="*/ 56 h 319"/>
                <a:gd name="T48" fmla="*/ 80 w 332"/>
                <a:gd name="T49" fmla="*/ 56 h 319"/>
                <a:gd name="T50" fmla="*/ 159 w 332"/>
                <a:gd name="T51" fmla="*/ 56 h 319"/>
                <a:gd name="T52" fmla="*/ 167 w 332"/>
                <a:gd name="T53" fmla="*/ 56 h 319"/>
                <a:gd name="T54" fmla="*/ 156 w 332"/>
                <a:gd name="T55" fmla="*/ 19 h 319"/>
                <a:gd name="T56" fmla="*/ 187 w 332"/>
                <a:gd name="T57" fmla="*/ 0 h 319"/>
                <a:gd name="T58" fmla="*/ 218 w 332"/>
                <a:gd name="T59" fmla="*/ 18 h 319"/>
                <a:gd name="T60" fmla="*/ 211 w 332"/>
                <a:gd name="T61" fmla="*/ 56 h 319"/>
                <a:gd name="T62" fmla="*/ 218 w 332"/>
                <a:gd name="T63" fmla="*/ 56 h 319"/>
                <a:gd name="T64" fmla="*/ 241 w 332"/>
                <a:gd name="T65" fmla="*/ 191 h 319"/>
                <a:gd name="T66" fmla="*/ 237 w 332"/>
                <a:gd name="T67" fmla="*/ 119 h 319"/>
                <a:gd name="T68" fmla="*/ 236 w 332"/>
                <a:gd name="T69" fmla="*/ 103 h 319"/>
                <a:gd name="T70" fmla="*/ 236 w 332"/>
                <a:gd name="T71" fmla="*/ 98 h 319"/>
                <a:gd name="T72" fmla="*/ 205 w 332"/>
                <a:gd name="T73" fmla="*/ 98 h 319"/>
                <a:gd name="T74" fmla="*/ 142 w 332"/>
                <a:gd name="T75" fmla="*/ 98 h 319"/>
                <a:gd name="T76" fmla="*/ 144 w 332"/>
                <a:gd name="T77" fmla="*/ 170 h 319"/>
                <a:gd name="T78" fmla="*/ 144 w 332"/>
                <a:gd name="T79" fmla="*/ 187 h 319"/>
                <a:gd name="T80" fmla="*/ 145 w 332"/>
                <a:gd name="T81" fmla="*/ 191 h 319"/>
                <a:gd name="T82" fmla="*/ 175 w 332"/>
                <a:gd name="T83" fmla="*/ 191 h 319"/>
                <a:gd name="T84" fmla="*/ 241 w 332"/>
                <a:gd name="T85" fmla="*/ 191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32" h="319">
                  <a:moveTo>
                    <a:pt x="218" y="56"/>
                  </a:moveTo>
                  <a:cubicBezTo>
                    <a:pt x="242" y="56"/>
                    <a:pt x="266" y="56"/>
                    <a:pt x="291" y="56"/>
                  </a:cubicBezTo>
                  <a:cubicBezTo>
                    <a:pt x="292" y="56"/>
                    <a:pt x="312" y="56"/>
                    <a:pt x="312" y="56"/>
                  </a:cubicBezTo>
                  <a:cubicBezTo>
                    <a:pt x="312" y="60"/>
                    <a:pt x="313" y="65"/>
                    <a:pt x="313" y="69"/>
                  </a:cubicBezTo>
                  <a:cubicBezTo>
                    <a:pt x="315" y="93"/>
                    <a:pt x="317" y="117"/>
                    <a:pt x="318" y="141"/>
                  </a:cubicBezTo>
                  <a:cubicBezTo>
                    <a:pt x="321" y="173"/>
                    <a:pt x="323" y="204"/>
                    <a:pt x="326" y="236"/>
                  </a:cubicBezTo>
                  <a:cubicBezTo>
                    <a:pt x="327" y="260"/>
                    <a:pt x="329" y="283"/>
                    <a:pt x="331" y="307"/>
                  </a:cubicBezTo>
                  <a:cubicBezTo>
                    <a:pt x="331" y="311"/>
                    <a:pt x="331" y="315"/>
                    <a:pt x="332" y="319"/>
                  </a:cubicBezTo>
                  <a:cubicBezTo>
                    <a:pt x="319" y="319"/>
                    <a:pt x="306" y="319"/>
                    <a:pt x="292" y="319"/>
                  </a:cubicBezTo>
                  <a:cubicBezTo>
                    <a:pt x="263" y="318"/>
                    <a:pt x="234" y="318"/>
                    <a:pt x="205" y="318"/>
                  </a:cubicBezTo>
                  <a:cubicBezTo>
                    <a:pt x="174" y="318"/>
                    <a:pt x="144" y="318"/>
                    <a:pt x="114" y="318"/>
                  </a:cubicBezTo>
                  <a:cubicBezTo>
                    <a:pt x="97" y="318"/>
                    <a:pt x="81" y="318"/>
                    <a:pt x="64" y="318"/>
                  </a:cubicBezTo>
                  <a:cubicBezTo>
                    <a:pt x="63" y="318"/>
                    <a:pt x="64" y="318"/>
                    <a:pt x="64" y="317"/>
                  </a:cubicBezTo>
                  <a:cubicBezTo>
                    <a:pt x="64" y="313"/>
                    <a:pt x="64" y="309"/>
                    <a:pt x="64" y="305"/>
                  </a:cubicBezTo>
                  <a:cubicBezTo>
                    <a:pt x="64" y="291"/>
                    <a:pt x="64" y="276"/>
                    <a:pt x="64" y="262"/>
                  </a:cubicBezTo>
                  <a:cubicBezTo>
                    <a:pt x="64" y="243"/>
                    <a:pt x="64" y="223"/>
                    <a:pt x="64" y="204"/>
                  </a:cubicBezTo>
                  <a:cubicBezTo>
                    <a:pt x="54" y="216"/>
                    <a:pt x="38" y="220"/>
                    <a:pt x="24" y="215"/>
                  </a:cubicBezTo>
                  <a:cubicBezTo>
                    <a:pt x="11" y="211"/>
                    <a:pt x="2" y="198"/>
                    <a:pt x="1" y="185"/>
                  </a:cubicBezTo>
                  <a:cubicBezTo>
                    <a:pt x="0" y="170"/>
                    <a:pt x="8" y="157"/>
                    <a:pt x="21" y="151"/>
                  </a:cubicBezTo>
                  <a:cubicBezTo>
                    <a:pt x="34" y="144"/>
                    <a:pt x="50" y="147"/>
                    <a:pt x="60" y="156"/>
                  </a:cubicBezTo>
                  <a:cubicBezTo>
                    <a:pt x="62" y="157"/>
                    <a:pt x="63" y="159"/>
                    <a:pt x="64" y="160"/>
                  </a:cubicBezTo>
                  <a:cubicBezTo>
                    <a:pt x="64" y="137"/>
                    <a:pt x="64" y="114"/>
                    <a:pt x="64" y="91"/>
                  </a:cubicBezTo>
                  <a:cubicBezTo>
                    <a:pt x="64" y="80"/>
                    <a:pt x="64" y="68"/>
                    <a:pt x="64" y="57"/>
                  </a:cubicBezTo>
                  <a:cubicBezTo>
                    <a:pt x="64" y="55"/>
                    <a:pt x="64" y="56"/>
                    <a:pt x="66" y="56"/>
                  </a:cubicBezTo>
                  <a:cubicBezTo>
                    <a:pt x="71" y="56"/>
                    <a:pt x="76" y="56"/>
                    <a:pt x="80" y="56"/>
                  </a:cubicBezTo>
                  <a:cubicBezTo>
                    <a:pt x="107" y="56"/>
                    <a:pt x="133" y="56"/>
                    <a:pt x="159" y="56"/>
                  </a:cubicBezTo>
                  <a:cubicBezTo>
                    <a:pt x="161" y="56"/>
                    <a:pt x="164" y="56"/>
                    <a:pt x="167" y="56"/>
                  </a:cubicBezTo>
                  <a:cubicBezTo>
                    <a:pt x="156" y="47"/>
                    <a:pt x="151" y="32"/>
                    <a:pt x="156" y="19"/>
                  </a:cubicBezTo>
                  <a:cubicBezTo>
                    <a:pt x="162" y="7"/>
                    <a:pt x="174" y="0"/>
                    <a:pt x="187" y="0"/>
                  </a:cubicBezTo>
                  <a:cubicBezTo>
                    <a:pt x="200" y="0"/>
                    <a:pt x="212" y="7"/>
                    <a:pt x="218" y="18"/>
                  </a:cubicBezTo>
                  <a:cubicBezTo>
                    <a:pt x="225" y="31"/>
                    <a:pt x="222" y="47"/>
                    <a:pt x="211" y="56"/>
                  </a:cubicBezTo>
                  <a:cubicBezTo>
                    <a:pt x="214" y="56"/>
                    <a:pt x="216" y="56"/>
                    <a:pt x="218" y="56"/>
                  </a:cubicBezTo>
                  <a:close/>
                  <a:moveTo>
                    <a:pt x="241" y="191"/>
                  </a:moveTo>
                  <a:cubicBezTo>
                    <a:pt x="240" y="167"/>
                    <a:pt x="238" y="143"/>
                    <a:pt x="237" y="119"/>
                  </a:cubicBezTo>
                  <a:cubicBezTo>
                    <a:pt x="237" y="114"/>
                    <a:pt x="237" y="108"/>
                    <a:pt x="236" y="103"/>
                  </a:cubicBezTo>
                  <a:cubicBezTo>
                    <a:pt x="236" y="102"/>
                    <a:pt x="237" y="98"/>
                    <a:pt x="236" y="98"/>
                  </a:cubicBezTo>
                  <a:cubicBezTo>
                    <a:pt x="225" y="98"/>
                    <a:pt x="215" y="98"/>
                    <a:pt x="205" y="98"/>
                  </a:cubicBezTo>
                  <a:cubicBezTo>
                    <a:pt x="184" y="98"/>
                    <a:pt x="163" y="98"/>
                    <a:pt x="142" y="98"/>
                  </a:cubicBezTo>
                  <a:cubicBezTo>
                    <a:pt x="143" y="122"/>
                    <a:pt x="143" y="146"/>
                    <a:pt x="144" y="170"/>
                  </a:cubicBezTo>
                  <a:cubicBezTo>
                    <a:pt x="144" y="176"/>
                    <a:pt x="144" y="181"/>
                    <a:pt x="144" y="187"/>
                  </a:cubicBezTo>
                  <a:cubicBezTo>
                    <a:pt x="144" y="188"/>
                    <a:pt x="144" y="191"/>
                    <a:pt x="145" y="191"/>
                  </a:cubicBezTo>
                  <a:cubicBezTo>
                    <a:pt x="155" y="191"/>
                    <a:pt x="165" y="191"/>
                    <a:pt x="175" y="191"/>
                  </a:cubicBezTo>
                  <a:cubicBezTo>
                    <a:pt x="197" y="191"/>
                    <a:pt x="219" y="191"/>
                    <a:pt x="241" y="19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cs typeface="+mn-cs"/>
              </a:endParaRPr>
            </a:p>
          </p:txBody>
        </p:sp>
        <p:sp>
          <p:nvSpPr>
            <p:cNvPr id="62" name="Freeform 62">
              <a:extLst/>
            </p:cNvPr>
            <p:cNvSpPr>
              <a:spLocks noEditPoints="1"/>
            </p:cNvSpPr>
            <p:nvPr/>
          </p:nvSpPr>
          <p:spPr bwMode="auto">
            <a:xfrm>
              <a:off x="5711572" y="3461350"/>
              <a:ext cx="2211493" cy="2122947"/>
            </a:xfrm>
            <a:custGeom>
              <a:avLst/>
              <a:gdLst>
                <a:gd name="T0" fmla="*/ 307 w 322"/>
                <a:gd name="T1" fmla="*/ 309 h 309"/>
                <a:gd name="T2" fmla="*/ 244 w 322"/>
                <a:gd name="T3" fmla="*/ 309 h 309"/>
                <a:gd name="T4" fmla="*/ 154 w 322"/>
                <a:gd name="T5" fmla="*/ 308 h 309"/>
                <a:gd name="T6" fmla="*/ 63 w 322"/>
                <a:gd name="T7" fmla="*/ 308 h 309"/>
                <a:gd name="T8" fmla="*/ 63 w 322"/>
                <a:gd name="T9" fmla="*/ 300 h 309"/>
                <a:gd name="T10" fmla="*/ 63 w 322"/>
                <a:gd name="T11" fmla="*/ 199 h 309"/>
                <a:gd name="T12" fmla="*/ 55 w 322"/>
                <a:gd name="T13" fmla="*/ 196 h 309"/>
                <a:gd name="T14" fmla="*/ 21 w 322"/>
                <a:gd name="T15" fmla="*/ 206 h 309"/>
                <a:gd name="T16" fmla="*/ 18 w 322"/>
                <a:gd name="T17" fmla="*/ 150 h 309"/>
                <a:gd name="T18" fmla="*/ 52 w 322"/>
                <a:gd name="T19" fmla="*/ 155 h 309"/>
                <a:gd name="T20" fmla="*/ 63 w 322"/>
                <a:gd name="T21" fmla="*/ 168 h 309"/>
                <a:gd name="T22" fmla="*/ 63 w 322"/>
                <a:gd name="T23" fmla="*/ 86 h 309"/>
                <a:gd name="T24" fmla="*/ 68 w 322"/>
                <a:gd name="T25" fmla="*/ 56 h 309"/>
                <a:gd name="T26" fmla="*/ 154 w 322"/>
                <a:gd name="T27" fmla="*/ 56 h 309"/>
                <a:gd name="T28" fmla="*/ 175 w 322"/>
                <a:gd name="T29" fmla="*/ 56 h 309"/>
                <a:gd name="T30" fmla="*/ 156 w 322"/>
                <a:gd name="T31" fmla="*/ 16 h 309"/>
                <a:gd name="T32" fmla="*/ 209 w 322"/>
                <a:gd name="T33" fmla="*/ 16 h 309"/>
                <a:gd name="T34" fmla="*/ 193 w 322"/>
                <a:gd name="T35" fmla="*/ 56 h 309"/>
                <a:gd name="T36" fmla="*/ 213 w 322"/>
                <a:gd name="T37" fmla="*/ 56 h 309"/>
                <a:gd name="T38" fmla="*/ 286 w 322"/>
                <a:gd name="T39" fmla="*/ 56 h 309"/>
                <a:gd name="T40" fmla="*/ 300 w 322"/>
                <a:gd name="T41" fmla="*/ 56 h 309"/>
                <a:gd name="T42" fmla="*/ 303 w 322"/>
                <a:gd name="T43" fmla="*/ 64 h 309"/>
                <a:gd name="T44" fmla="*/ 309 w 322"/>
                <a:gd name="T45" fmla="*/ 137 h 309"/>
                <a:gd name="T46" fmla="*/ 321 w 322"/>
                <a:gd name="T47" fmla="*/ 302 h 309"/>
                <a:gd name="T48" fmla="*/ 132 w 322"/>
                <a:gd name="T49" fmla="*/ 88 h 309"/>
                <a:gd name="T50" fmla="*/ 134 w 322"/>
                <a:gd name="T51" fmla="*/ 166 h 309"/>
                <a:gd name="T52" fmla="*/ 134 w 322"/>
                <a:gd name="T53" fmla="*/ 182 h 309"/>
                <a:gd name="T54" fmla="*/ 136 w 322"/>
                <a:gd name="T55" fmla="*/ 189 h 309"/>
                <a:gd name="T56" fmla="*/ 170 w 322"/>
                <a:gd name="T57" fmla="*/ 191 h 309"/>
                <a:gd name="T58" fmla="*/ 236 w 322"/>
                <a:gd name="T59" fmla="*/ 191 h 309"/>
                <a:gd name="T60" fmla="*/ 241 w 322"/>
                <a:gd name="T61" fmla="*/ 186 h 309"/>
                <a:gd name="T62" fmla="*/ 237 w 322"/>
                <a:gd name="T63" fmla="*/ 114 h 309"/>
                <a:gd name="T64" fmla="*/ 236 w 322"/>
                <a:gd name="T65" fmla="*/ 97 h 309"/>
                <a:gd name="T66" fmla="*/ 236 w 322"/>
                <a:gd name="T67" fmla="*/ 88 h 309"/>
                <a:gd name="T68" fmla="*/ 137 w 322"/>
                <a:gd name="T69" fmla="*/ 88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22" h="309">
                  <a:moveTo>
                    <a:pt x="322" y="309"/>
                  </a:moveTo>
                  <a:cubicBezTo>
                    <a:pt x="307" y="309"/>
                    <a:pt x="307" y="309"/>
                    <a:pt x="307" y="309"/>
                  </a:cubicBezTo>
                  <a:cubicBezTo>
                    <a:pt x="287" y="309"/>
                    <a:pt x="287" y="309"/>
                    <a:pt x="287" y="309"/>
                  </a:cubicBezTo>
                  <a:cubicBezTo>
                    <a:pt x="244" y="309"/>
                    <a:pt x="244" y="309"/>
                    <a:pt x="244" y="309"/>
                  </a:cubicBezTo>
                  <a:cubicBezTo>
                    <a:pt x="200" y="308"/>
                    <a:pt x="200" y="308"/>
                    <a:pt x="200" y="308"/>
                  </a:cubicBezTo>
                  <a:cubicBezTo>
                    <a:pt x="154" y="308"/>
                    <a:pt x="154" y="308"/>
                    <a:pt x="154" y="308"/>
                  </a:cubicBezTo>
                  <a:cubicBezTo>
                    <a:pt x="109" y="308"/>
                    <a:pt x="109" y="308"/>
                    <a:pt x="109" y="308"/>
                  </a:cubicBezTo>
                  <a:cubicBezTo>
                    <a:pt x="63" y="308"/>
                    <a:pt x="63" y="308"/>
                    <a:pt x="63" y="308"/>
                  </a:cubicBezTo>
                  <a:cubicBezTo>
                    <a:pt x="63" y="306"/>
                    <a:pt x="63" y="306"/>
                    <a:pt x="63" y="306"/>
                  </a:cubicBezTo>
                  <a:cubicBezTo>
                    <a:pt x="63" y="300"/>
                    <a:pt x="63" y="300"/>
                    <a:pt x="63" y="300"/>
                  </a:cubicBezTo>
                  <a:cubicBezTo>
                    <a:pt x="63" y="257"/>
                    <a:pt x="63" y="257"/>
                    <a:pt x="63" y="257"/>
                  </a:cubicBezTo>
                  <a:cubicBezTo>
                    <a:pt x="63" y="199"/>
                    <a:pt x="63" y="199"/>
                    <a:pt x="63" y="199"/>
                  </a:cubicBezTo>
                  <a:cubicBezTo>
                    <a:pt x="63" y="186"/>
                    <a:pt x="63" y="186"/>
                    <a:pt x="63" y="186"/>
                  </a:cubicBezTo>
                  <a:cubicBezTo>
                    <a:pt x="55" y="196"/>
                    <a:pt x="55" y="196"/>
                    <a:pt x="55" y="196"/>
                  </a:cubicBezTo>
                  <a:cubicBezTo>
                    <a:pt x="49" y="203"/>
                    <a:pt x="40" y="207"/>
                    <a:pt x="31" y="207"/>
                  </a:cubicBezTo>
                  <a:cubicBezTo>
                    <a:pt x="28" y="207"/>
                    <a:pt x="24" y="207"/>
                    <a:pt x="21" y="206"/>
                  </a:cubicBezTo>
                  <a:cubicBezTo>
                    <a:pt x="10" y="202"/>
                    <a:pt x="2" y="191"/>
                    <a:pt x="1" y="179"/>
                  </a:cubicBezTo>
                  <a:cubicBezTo>
                    <a:pt x="0" y="167"/>
                    <a:pt x="7" y="156"/>
                    <a:pt x="18" y="150"/>
                  </a:cubicBezTo>
                  <a:cubicBezTo>
                    <a:pt x="22" y="148"/>
                    <a:pt x="27" y="147"/>
                    <a:pt x="31" y="147"/>
                  </a:cubicBezTo>
                  <a:cubicBezTo>
                    <a:pt x="39" y="147"/>
                    <a:pt x="47" y="150"/>
                    <a:pt x="52" y="155"/>
                  </a:cubicBezTo>
                  <a:cubicBezTo>
                    <a:pt x="53" y="156"/>
                    <a:pt x="54" y="157"/>
                    <a:pt x="55" y="158"/>
                  </a:cubicBezTo>
                  <a:cubicBezTo>
                    <a:pt x="63" y="168"/>
                    <a:pt x="63" y="168"/>
                    <a:pt x="63" y="168"/>
                  </a:cubicBezTo>
                  <a:cubicBezTo>
                    <a:pt x="63" y="155"/>
                    <a:pt x="63" y="155"/>
                    <a:pt x="63" y="155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56"/>
                    <a:pt x="63" y="56"/>
                    <a:pt x="63" y="56"/>
                  </a:cubicBezTo>
                  <a:cubicBezTo>
                    <a:pt x="68" y="56"/>
                    <a:pt x="68" y="56"/>
                    <a:pt x="68" y="56"/>
                  </a:cubicBezTo>
                  <a:cubicBezTo>
                    <a:pt x="75" y="56"/>
                    <a:pt x="75" y="56"/>
                    <a:pt x="75" y="56"/>
                  </a:cubicBezTo>
                  <a:cubicBezTo>
                    <a:pt x="154" y="56"/>
                    <a:pt x="154" y="56"/>
                    <a:pt x="154" y="56"/>
                  </a:cubicBezTo>
                  <a:cubicBezTo>
                    <a:pt x="162" y="56"/>
                    <a:pt x="162" y="56"/>
                    <a:pt x="162" y="56"/>
                  </a:cubicBezTo>
                  <a:cubicBezTo>
                    <a:pt x="175" y="56"/>
                    <a:pt x="175" y="56"/>
                    <a:pt x="175" y="56"/>
                  </a:cubicBezTo>
                  <a:cubicBezTo>
                    <a:pt x="165" y="47"/>
                    <a:pt x="165" y="47"/>
                    <a:pt x="165" y="47"/>
                  </a:cubicBezTo>
                  <a:cubicBezTo>
                    <a:pt x="155" y="39"/>
                    <a:pt x="151" y="27"/>
                    <a:pt x="156" y="16"/>
                  </a:cubicBezTo>
                  <a:cubicBezTo>
                    <a:pt x="160" y="6"/>
                    <a:pt x="170" y="0"/>
                    <a:pt x="182" y="0"/>
                  </a:cubicBezTo>
                  <a:cubicBezTo>
                    <a:pt x="193" y="0"/>
                    <a:pt x="204" y="6"/>
                    <a:pt x="209" y="16"/>
                  </a:cubicBezTo>
                  <a:cubicBezTo>
                    <a:pt x="215" y="26"/>
                    <a:pt x="212" y="40"/>
                    <a:pt x="203" y="47"/>
                  </a:cubicBezTo>
                  <a:cubicBezTo>
                    <a:pt x="193" y="56"/>
                    <a:pt x="193" y="56"/>
                    <a:pt x="193" y="56"/>
                  </a:cubicBezTo>
                  <a:cubicBezTo>
                    <a:pt x="206" y="56"/>
                    <a:pt x="206" y="56"/>
                    <a:pt x="206" y="56"/>
                  </a:cubicBezTo>
                  <a:cubicBezTo>
                    <a:pt x="213" y="56"/>
                    <a:pt x="213" y="56"/>
                    <a:pt x="213" y="56"/>
                  </a:cubicBezTo>
                  <a:cubicBezTo>
                    <a:pt x="261" y="56"/>
                    <a:pt x="261" y="56"/>
                    <a:pt x="261" y="56"/>
                  </a:cubicBezTo>
                  <a:cubicBezTo>
                    <a:pt x="286" y="56"/>
                    <a:pt x="286" y="56"/>
                    <a:pt x="286" y="56"/>
                  </a:cubicBezTo>
                  <a:cubicBezTo>
                    <a:pt x="286" y="56"/>
                    <a:pt x="286" y="56"/>
                    <a:pt x="288" y="56"/>
                  </a:cubicBezTo>
                  <a:cubicBezTo>
                    <a:pt x="290" y="56"/>
                    <a:pt x="295" y="56"/>
                    <a:pt x="300" y="56"/>
                  </a:cubicBezTo>
                  <a:cubicBezTo>
                    <a:pt x="301" y="56"/>
                    <a:pt x="302" y="56"/>
                    <a:pt x="302" y="56"/>
                  </a:cubicBezTo>
                  <a:cubicBezTo>
                    <a:pt x="303" y="64"/>
                    <a:pt x="303" y="64"/>
                    <a:pt x="303" y="64"/>
                  </a:cubicBezTo>
                  <a:cubicBezTo>
                    <a:pt x="306" y="101"/>
                    <a:pt x="306" y="101"/>
                    <a:pt x="306" y="101"/>
                  </a:cubicBezTo>
                  <a:cubicBezTo>
                    <a:pt x="309" y="137"/>
                    <a:pt x="309" y="137"/>
                    <a:pt x="309" y="137"/>
                  </a:cubicBezTo>
                  <a:cubicBezTo>
                    <a:pt x="316" y="231"/>
                    <a:pt x="316" y="231"/>
                    <a:pt x="316" y="231"/>
                  </a:cubicBezTo>
                  <a:cubicBezTo>
                    <a:pt x="321" y="302"/>
                    <a:pt x="321" y="302"/>
                    <a:pt x="321" y="302"/>
                  </a:cubicBezTo>
                  <a:lnTo>
                    <a:pt x="322" y="309"/>
                  </a:lnTo>
                  <a:close/>
                  <a:moveTo>
                    <a:pt x="132" y="88"/>
                  </a:moveTo>
                  <a:cubicBezTo>
                    <a:pt x="132" y="93"/>
                    <a:pt x="132" y="93"/>
                    <a:pt x="132" y="93"/>
                  </a:cubicBezTo>
                  <a:cubicBezTo>
                    <a:pt x="134" y="166"/>
                    <a:pt x="134" y="166"/>
                    <a:pt x="134" y="166"/>
                  </a:cubicBezTo>
                  <a:cubicBezTo>
                    <a:pt x="134" y="174"/>
                    <a:pt x="134" y="174"/>
                    <a:pt x="134" y="174"/>
                  </a:cubicBezTo>
                  <a:cubicBezTo>
                    <a:pt x="134" y="182"/>
                    <a:pt x="134" y="182"/>
                    <a:pt x="134" y="182"/>
                  </a:cubicBezTo>
                  <a:cubicBezTo>
                    <a:pt x="134" y="182"/>
                    <a:pt x="134" y="182"/>
                    <a:pt x="134" y="182"/>
                  </a:cubicBezTo>
                  <a:cubicBezTo>
                    <a:pt x="134" y="185"/>
                    <a:pt x="134" y="187"/>
                    <a:pt x="136" y="189"/>
                  </a:cubicBezTo>
                  <a:cubicBezTo>
                    <a:pt x="137" y="191"/>
                    <a:pt x="138" y="191"/>
                    <a:pt x="140" y="191"/>
                  </a:cubicBezTo>
                  <a:cubicBezTo>
                    <a:pt x="170" y="191"/>
                    <a:pt x="170" y="191"/>
                    <a:pt x="170" y="191"/>
                  </a:cubicBezTo>
                  <a:cubicBezTo>
                    <a:pt x="203" y="191"/>
                    <a:pt x="203" y="191"/>
                    <a:pt x="203" y="191"/>
                  </a:cubicBezTo>
                  <a:cubicBezTo>
                    <a:pt x="236" y="191"/>
                    <a:pt x="236" y="191"/>
                    <a:pt x="236" y="191"/>
                  </a:cubicBezTo>
                  <a:cubicBezTo>
                    <a:pt x="241" y="191"/>
                    <a:pt x="241" y="191"/>
                    <a:pt x="241" y="191"/>
                  </a:cubicBezTo>
                  <a:cubicBezTo>
                    <a:pt x="241" y="186"/>
                    <a:pt x="241" y="186"/>
                    <a:pt x="241" y="186"/>
                  </a:cubicBezTo>
                  <a:cubicBezTo>
                    <a:pt x="237" y="117"/>
                    <a:pt x="237" y="117"/>
                    <a:pt x="237" y="117"/>
                  </a:cubicBezTo>
                  <a:cubicBezTo>
                    <a:pt x="237" y="114"/>
                    <a:pt x="237" y="114"/>
                    <a:pt x="237" y="114"/>
                  </a:cubicBezTo>
                  <a:cubicBezTo>
                    <a:pt x="237" y="105"/>
                    <a:pt x="237" y="105"/>
                    <a:pt x="237" y="105"/>
                  </a:cubicBezTo>
                  <a:cubicBezTo>
                    <a:pt x="236" y="97"/>
                    <a:pt x="236" y="97"/>
                    <a:pt x="236" y="97"/>
                  </a:cubicBezTo>
                  <a:cubicBezTo>
                    <a:pt x="236" y="97"/>
                    <a:pt x="236" y="97"/>
                    <a:pt x="236" y="97"/>
                  </a:cubicBezTo>
                  <a:cubicBezTo>
                    <a:pt x="236" y="88"/>
                    <a:pt x="236" y="88"/>
                    <a:pt x="236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137" y="88"/>
                    <a:pt x="137" y="88"/>
                    <a:pt x="137" y="88"/>
                  </a:cubicBezTo>
                  <a:lnTo>
                    <a:pt x="132" y="88"/>
                  </a:lnTo>
                  <a:close/>
                </a:path>
              </a:pathLst>
            </a:custGeom>
            <a:solidFill>
              <a:srgbClr val="E96502"/>
            </a:solidFill>
            <a:ln>
              <a:noFill/>
            </a:ln>
          </p:spPr>
          <p:txBody>
            <a:bodyPr/>
            <a:lstStyle/>
            <a:p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17001"/>
                </a:solidFill>
                <a:cs typeface="+mn-cs"/>
              </a:endParaRPr>
            </a:p>
          </p:txBody>
        </p:sp>
        <p:sp>
          <p:nvSpPr>
            <p:cNvPr id="63" name="Freeform 63">
              <a:extLst/>
            </p:cNvPr>
            <p:cNvSpPr>
              <a:spLocks/>
            </p:cNvSpPr>
            <p:nvPr/>
          </p:nvSpPr>
          <p:spPr bwMode="auto">
            <a:xfrm>
              <a:off x="6961933" y="4099510"/>
              <a:ext cx="370807" cy="639579"/>
            </a:xfrm>
            <a:custGeom>
              <a:avLst/>
              <a:gdLst>
                <a:gd name="T0" fmla="*/ 234 w 234"/>
                <a:gd name="T1" fmla="*/ 403 h 403"/>
                <a:gd name="T2" fmla="*/ 9 w 234"/>
                <a:gd name="T3" fmla="*/ 356 h 403"/>
                <a:gd name="T4" fmla="*/ 0 w 234"/>
                <a:gd name="T5" fmla="*/ 70 h 403"/>
                <a:gd name="T6" fmla="*/ 212 w 234"/>
                <a:gd name="T7" fmla="*/ 0 h 403"/>
                <a:gd name="T8" fmla="*/ 234 w 234"/>
                <a:gd name="T9" fmla="*/ 403 h 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4" h="403">
                  <a:moveTo>
                    <a:pt x="234" y="403"/>
                  </a:moveTo>
                  <a:lnTo>
                    <a:pt x="9" y="356"/>
                  </a:lnTo>
                  <a:lnTo>
                    <a:pt x="0" y="70"/>
                  </a:lnTo>
                  <a:lnTo>
                    <a:pt x="212" y="0"/>
                  </a:lnTo>
                  <a:lnTo>
                    <a:pt x="234" y="403"/>
                  </a:lnTo>
                  <a:close/>
                </a:path>
              </a:pathLst>
            </a:custGeom>
            <a:solidFill>
              <a:srgbClr val="A85102"/>
            </a:solidFill>
            <a:ln>
              <a:noFill/>
            </a:ln>
          </p:spPr>
          <p:txBody>
            <a:bodyPr/>
            <a:lstStyle/>
            <a:p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800" b="1" dirty="0">
                <a:cs typeface="+mn-cs"/>
              </a:endParaRPr>
            </a:p>
          </p:txBody>
        </p:sp>
      </p:grpSp>
      <p:sp>
        <p:nvSpPr>
          <p:cNvPr id="64" name="Прямоугольник 63"/>
          <p:cNvSpPr/>
          <p:nvPr/>
        </p:nvSpPr>
        <p:spPr>
          <a:xfrm>
            <a:off x="1179303" y="4778844"/>
            <a:ext cx="24782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Улучшение физического здоровья</a:t>
            </a:r>
            <a:endParaRPr lang="ru-RU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5" name="Прямоугольник 64"/>
          <p:cNvSpPr/>
          <p:nvPr/>
        </p:nvSpPr>
        <p:spPr>
          <a:xfrm>
            <a:off x="7800309" y="2886981"/>
            <a:ext cx="27100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Улучшение эмоционального фона</a:t>
            </a:r>
            <a:endParaRPr lang="ru-RU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6" name="Прямоугольник 65"/>
          <p:cNvSpPr/>
          <p:nvPr/>
        </p:nvSpPr>
        <p:spPr>
          <a:xfrm>
            <a:off x="851219" y="3496583"/>
            <a:ext cx="26171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Расширение круга социальных контактов</a:t>
            </a:r>
            <a:endParaRPr lang="ru-RU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7" name="Прямоугольник 66"/>
          <p:cNvSpPr/>
          <p:nvPr/>
        </p:nvSpPr>
        <p:spPr>
          <a:xfrm>
            <a:off x="1862137" y="1678293"/>
            <a:ext cx="222638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Приобретение основных навыков самообслуживания</a:t>
            </a:r>
            <a:endParaRPr lang="ru-RU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8" name="Прямоугольник 67"/>
          <p:cNvSpPr/>
          <p:nvPr/>
        </p:nvSpPr>
        <p:spPr>
          <a:xfrm>
            <a:off x="6870818" y="1720335"/>
            <a:ext cx="328217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Повышение уровня познавательной активности</a:t>
            </a:r>
            <a:endParaRPr lang="ru-RU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9" name="Прямоугольник 68"/>
          <p:cNvSpPr/>
          <p:nvPr/>
        </p:nvSpPr>
        <p:spPr>
          <a:xfrm>
            <a:off x="7388771" y="4493201"/>
            <a:ext cx="415158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Повышение уровня компетентности родителей в вопросах реабилитации и </a:t>
            </a:r>
            <a:r>
              <a:rPr lang="ru-RU" b="1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абилитации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63730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505" y="91550"/>
            <a:ext cx="11912139" cy="664865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82385" y="336332"/>
            <a:ext cx="10800622" cy="4088523"/>
          </a:xfrm>
        </p:spPr>
        <p:txBody>
          <a:bodyPr>
            <a:normAutofit/>
          </a:bodyPr>
          <a:lstStyle/>
          <a:p>
            <a:r>
              <a:rPr lang="ru-RU" sz="7200" dirty="0" smtClean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  <a:cs typeface="Times New Roman" panose="02020603050405020304" pitchFamily="18" charset="0"/>
              </a:rPr>
              <a:t>Благодарим за внимание!</a:t>
            </a:r>
            <a:endParaRPr lang="ru-RU" sz="7200" dirty="0">
              <a:solidFill>
                <a:schemeClr val="accent1">
                  <a:lumMod val="50000"/>
                </a:schemeClr>
              </a:solidFill>
              <a:latin typeface="Comic Sans MS" pitchFamily="66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63730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048" y="0"/>
            <a:ext cx="11608591" cy="674749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709948" y="2963915"/>
            <a:ext cx="5685906" cy="2480443"/>
          </a:xfrm>
        </p:spPr>
        <p:txBody>
          <a:bodyPr>
            <a:noAutofit/>
          </a:bodyPr>
          <a:lstStyle/>
          <a:p>
            <a:pPr algn="l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Областное государственное бюджетное учреждение социального обслуживания «Иркутский детский дом-интернат №1 для умственно отсталых детей»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Регион: Иркутская область 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Адрес: 664059 г. Иркутск, 6-ой посёлок ГЭС, д. 3А.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Телефон: 8 (3952) 53-16-97 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Эл.почта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1600" u="sng" dirty="0" err="1" smtClean="0">
                <a:latin typeface="Times New Roman" pitchFamily="18" charset="0"/>
                <a:cs typeface="Times New Roman" pitchFamily="18" charset="0"/>
                <a:hlinkClick r:id="rId3"/>
              </a:rPr>
              <a:t>iddi</a:t>
            </a:r>
            <a:r>
              <a:rPr lang="ru-RU" sz="1600" u="sng" dirty="0" smtClean="0">
                <a:latin typeface="Times New Roman" pitchFamily="18" charset="0"/>
                <a:cs typeface="Times New Roman" pitchFamily="18" charset="0"/>
                <a:hlinkClick r:id="rId3"/>
              </a:rPr>
              <a:t>1@</a:t>
            </a:r>
            <a:r>
              <a:rPr lang="en-US" sz="1600" u="sng" dirty="0" smtClean="0">
                <a:latin typeface="Times New Roman" pitchFamily="18" charset="0"/>
                <a:cs typeface="Times New Roman" pitchFamily="18" charset="0"/>
                <a:hlinkClick r:id="rId3"/>
              </a:rPr>
              <a:t>mail</a:t>
            </a:r>
            <a:r>
              <a:rPr lang="ru-RU" sz="1600" u="sng" dirty="0" smtClean="0">
                <a:latin typeface="Times New Roman" pitchFamily="18" charset="0"/>
                <a:cs typeface="Times New Roman" pitchFamily="18" charset="0"/>
                <a:hlinkClick r:id="rId3"/>
              </a:rPr>
              <a:t>.</a:t>
            </a:r>
            <a:r>
              <a:rPr lang="en-US" sz="1600" u="sng" dirty="0" err="1" smtClean="0">
                <a:latin typeface="Times New Roman" pitchFamily="18" charset="0"/>
                <a:cs typeface="Times New Roman" pitchFamily="18" charset="0"/>
                <a:hlinkClick r:id="rId3"/>
              </a:rPr>
              <a:t>ru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220068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1037</TotalTime>
  <Words>497</Words>
  <Application>Microsoft Office PowerPoint</Application>
  <PresentationFormat>Широкоэкранный</PresentationFormat>
  <Paragraphs>84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4" baseType="lpstr">
      <vt:lpstr>Arial</vt:lpstr>
      <vt:lpstr>Calibri</vt:lpstr>
      <vt:lpstr>Calibri Light</vt:lpstr>
      <vt:lpstr>Comic Sans MS</vt:lpstr>
      <vt:lpstr>等线</vt:lpstr>
      <vt:lpstr>Segoe UI Semibold</vt:lpstr>
      <vt:lpstr>Times New Roman</vt:lpstr>
      <vt:lpstr>Тема Office</vt:lpstr>
      <vt:lpstr>Кудреватых Мария Леонидовна, заведующий отделением дневного пребывания</vt:lpstr>
      <vt:lpstr>                    Проект «ВЕРА» по организации микрореабилитационного центра стал победителем                        Всероссийского конкурсного отбора инновационных практик, поддержан Фондом                                          поддержки детей, находящихся в трудной  жизненной ситуации     Цель проекта: Организация реабилитационного пространства на базе учреждения для детей с тяжелыми множественными нарушениями развития, в том числе детей с расстройством аутистического спектра и  нарушениями опорно-двигательного аппарата.  Задачи проекта: - Создание социальной службы «Микрореабилитационный центр» на базе учреждения; - Разработка краткосрочной программы комплексной поддержки детей-инвалидов с тяжелыми и множественными нарушениями развития в том числе детей с расстройством аутистического спектра и нарушениями опорно-двигательного аппарата; - Подготовка специалистов учреждения  по использованию реабилитационного оборудования и повышения их компетентности в вопросах комплексной реабилитации и абилитации детей;  - Способствовать улучшению качества жизни семей, воспитывающих детей-инвалидов через обучение родителей основам развивающего ухода в рамках комплексного социального сопровождения, включающего в себя меры медицинской, психологической, педагогической и социальной поддержки.    Целевая группа проекта:  - дети-инвалиды от 4 до 18 лет с тяжелыми множественными нарушениями развития, в том числе с расстройствами аутистического спектра, нарушениями опорно-двигательного аппарата, а также их семей. </vt:lpstr>
      <vt:lpstr>Микрореабилитационный центр</vt:lpstr>
      <vt:lpstr> </vt:lpstr>
      <vt:lpstr>Тренажерный зал и зал лечебной физкультуры</vt:lpstr>
      <vt:lpstr>Ресурсный класс</vt:lpstr>
      <vt:lpstr>Сенсорная комната</vt:lpstr>
      <vt:lpstr>Игровая комната</vt:lpstr>
      <vt:lpstr>Массажный кабинет</vt:lpstr>
      <vt:lpstr>Соляная комната</vt:lpstr>
      <vt:lpstr>Логопедический кабинет</vt:lpstr>
      <vt:lpstr>ФИТО-БАР</vt:lpstr>
      <vt:lpstr>Комната отдыха</vt:lpstr>
      <vt:lpstr>Ожидаемые результаты</vt:lpstr>
      <vt:lpstr>Благодарим за внимание!</vt:lpstr>
      <vt:lpstr>         Областное государственное бюджетное учреждение социального обслуживания «Иркутский детский дом-интернат №1 для умственно отсталых детей» Регион: Иркутская область  Адрес: 664059 г. Иркутск, 6-ой посёлок ГЭС, д. 3А. Телефон: 8 (3952) 53-16-97  Эл.почта: iddi1@mail.ru 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Иванова Мария Ивановна, специалист по социальной работе</dc:title>
  <dc:creator>Плотникова</dc:creator>
  <cp:lastModifiedBy>Плотникова</cp:lastModifiedBy>
  <cp:revision>120</cp:revision>
  <dcterms:created xsi:type="dcterms:W3CDTF">2021-11-29T05:23:43Z</dcterms:created>
  <dcterms:modified xsi:type="dcterms:W3CDTF">2021-12-13T13:11:02Z</dcterms:modified>
</cp:coreProperties>
</file>